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1" r:id="rId5"/>
    <p:sldId id="260" r:id="rId6"/>
    <p:sldId id="268" r:id="rId7"/>
    <p:sldId id="263" r:id="rId8"/>
    <p:sldId id="264" r:id="rId9"/>
    <p:sldId id="270" r:id="rId10"/>
    <p:sldId id="266" r:id="rId11"/>
    <p:sldId id="267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0388" autoAdjust="0"/>
  </p:normalViewPr>
  <p:slideViewPr>
    <p:cSldViewPr snapToGrid="0">
      <p:cViewPr varScale="1">
        <p:scale>
          <a:sx n="80" d="100"/>
          <a:sy n="80" d="100"/>
        </p:scale>
        <p:origin x="15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7EF9C3-595F-4314-92AA-C5F27DF6777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24ABA1E-F13B-4DDB-B295-5C4D2729AA9D}">
      <dgm:prSet/>
      <dgm:spPr/>
      <dgm:t>
        <a:bodyPr/>
        <a:lstStyle/>
        <a:p>
          <a:r>
            <a:rPr lang="en-US"/>
            <a:t>Income</a:t>
          </a:r>
        </a:p>
      </dgm:t>
    </dgm:pt>
    <dgm:pt modelId="{675EA312-4538-4E90-AC69-072ED9B530B2}" type="parTrans" cxnId="{820BA226-9FF3-4896-B6B5-B3C415FA53A9}">
      <dgm:prSet/>
      <dgm:spPr/>
      <dgm:t>
        <a:bodyPr/>
        <a:lstStyle/>
        <a:p>
          <a:endParaRPr lang="en-US"/>
        </a:p>
      </dgm:t>
    </dgm:pt>
    <dgm:pt modelId="{F3881102-D406-4182-9E0A-0EC58C848B53}" type="sibTrans" cxnId="{820BA226-9FF3-4896-B6B5-B3C415FA53A9}">
      <dgm:prSet/>
      <dgm:spPr/>
      <dgm:t>
        <a:bodyPr/>
        <a:lstStyle/>
        <a:p>
          <a:endParaRPr lang="en-US"/>
        </a:p>
      </dgm:t>
    </dgm:pt>
    <dgm:pt modelId="{C1023259-345B-47F5-97E5-5D772D38F2BA}">
      <dgm:prSet/>
      <dgm:spPr/>
      <dgm:t>
        <a:bodyPr/>
        <a:lstStyle/>
        <a:p>
          <a:r>
            <a:rPr lang="en-US"/>
            <a:t>Job status</a:t>
          </a:r>
        </a:p>
      </dgm:t>
    </dgm:pt>
    <dgm:pt modelId="{16CE37EA-14AD-4A01-8CDC-B9307C0655CF}" type="parTrans" cxnId="{03C5EFE5-D389-4094-9EBC-F578B01C5D9C}">
      <dgm:prSet/>
      <dgm:spPr/>
      <dgm:t>
        <a:bodyPr/>
        <a:lstStyle/>
        <a:p>
          <a:endParaRPr lang="en-US"/>
        </a:p>
      </dgm:t>
    </dgm:pt>
    <dgm:pt modelId="{77988966-ACDC-4FA8-B212-A892958E6B67}" type="sibTrans" cxnId="{03C5EFE5-D389-4094-9EBC-F578B01C5D9C}">
      <dgm:prSet/>
      <dgm:spPr/>
      <dgm:t>
        <a:bodyPr/>
        <a:lstStyle/>
        <a:p>
          <a:endParaRPr lang="en-US"/>
        </a:p>
      </dgm:t>
    </dgm:pt>
    <dgm:pt modelId="{DF920A45-9014-4523-B0C3-8C92EED40A70}">
      <dgm:prSet/>
      <dgm:spPr/>
      <dgm:t>
        <a:bodyPr/>
        <a:lstStyle/>
        <a:p>
          <a:r>
            <a:rPr lang="en-US"/>
            <a:t>Car/home ownership</a:t>
          </a:r>
        </a:p>
      </dgm:t>
    </dgm:pt>
    <dgm:pt modelId="{659EF2F0-7252-4133-8B99-A551CE1661E0}" type="parTrans" cxnId="{54BA256E-E274-4C6B-A58E-F7616F3FF2A2}">
      <dgm:prSet/>
      <dgm:spPr/>
      <dgm:t>
        <a:bodyPr/>
        <a:lstStyle/>
        <a:p>
          <a:endParaRPr lang="en-US"/>
        </a:p>
      </dgm:t>
    </dgm:pt>
    <dgm:pt modelId="{218C309A-2433-4C0E-90F0-10E039D87676}" type="sibTrans" cxnId="{54BA256E-E274-4C6B-A58E-F7616F3FF2A2}">
      <dgm:prSet/>
      <dgm:spPr/>
      <dgm:t>
        <a:bodyPr/>
        <a:lstStyle/>
        <a:p>
          <a:endParaRPr lang="en-US"/>
        </a:p>
      </dgm:t>
    </dgm:pt>
    <dgm:pt modelId="{CE6A4B50-5773-4D2E-B341-19D6D34B87F2}">
      <dgm:prSet/>
      <dgm:spPr/>
      <dgm:t>
        <a:bodyPr/>
        <a:lstStyle/>
        <a:p>
          <a:r>
            <a:rPr lang="en-US"/>
            <a:t>Family size</a:t>
          </a:r>
        </a:p>
      </dgm:t>
    </dgm:pt>
    <dgm:pt modelId="{9CD5D973-EDAE-4B4B-B414-88352724AA22}" type="parTrans" cxnId="{57107E8A-7D78-4B60-B511-765972404CFF}">
      <dgm:prSet/>
      <dgm:spPr/>
      <dgm:t>
        <a:bodyPr/>
        <a:lstStyle/>
        <a:p>
          <a:endParaRPr lang="en-US"/>
        </a:p>
      </dgm:t>
    </dgm:pt>
    <dgm:pt modelId="{E3B47E29-587B-4E45-8FE0-1B7A7D3FAA85}" type="sibTrans" cxnId="{57107E8A-7D78-4B60-B511-765972404CFF}">
      <dgm:prSet/>
      <dgm:spPr/>
      <dgm:t>
        <a:bodyPr/>
        <a:lstStyle/>
        <a:p>
          <a:endParaRPr lang="en-US"/>
        </a:p>
      </dgm:t>
    </dgm:pt>
    <dgm:pt modelId="{86E9F4ED-AD6D-45D3-9685-44DD5ABE72CF}">
      <dgm:prSet/>
      <dgm:spPr/>
      <dgm:t>
        <a:bodyPr/>
        <a:lstStyle/>
        <a:p>
          <a:r>
            <a:rPr lang="en-US"/>
            <a:t>Age</a:t>
          </a:r>
        </a:p>
      </dgm:t>
    </dgm:pt>
    <dgm:pt modelId="{E82F97CA-9A20-4F92-987F-E53D94D41C56}" type="parTrans" cxnId="{8AA2DFDF-68C6-49A0-9C78-03A2523554F7}">
      <dgm:prSet/>
      <dgm:spPr/>
      <dgm:t>
        <a:bodyPr/>
        <a:lstStyle/>
        <a:p>
          <a:endParaRPr lang="en-US"/>
        </a:p>
      </dgm:t>
    </dgm:pt>
    <dgm:pt modelId="{E289A28C-AEA4-4D27-829E-E223975EDCCD}" type="sibTrans" cxnId="{8AA2DFDF-68C6-49A0-9C78-03A2523554F7}">
      <dgm:prSet/>
      <dgm:spPr/>
      <dgm:t>
        <a:bodyPr/>
        <a:lstStyle/>
        <a:p>
          <a:endParaRPr lang="en-US"/>
        </a:p>
      </dgm:t>
    </dgm:pt>
    <dgm:pt modelId="{36AE6A36-D455-47A4-9807-9228F5A0B653}">
      <dgm:prSet/>
      <dgm:spPr/>
      <dgm:t>
        <a:bodyPr/>
        <a:lstStyle/>
        <a:p>
          <a:r>
            <a:rPr lang="en-US"/>
            <a:t>Occupation</a:t>
          </a:r>
        </a:p>
      </dgm:t>
    </dgm:pt>
    <dgm:pt modelId="{032092B0-2EC4-4B18-9722-22D44B89570E}" type="parTrans" cxnId="{0DB1FEAA-E2BE-4F34-8B0E-702E3328F9F8}">
      <dgm:prSet/>
      <dgm:spPr/>
      <dgm:t>
        <a:bodyPr/>
        <a:lstStyle/>
        <a:p>
          <a:endParaRPr lang="en-US"/>
        </a:p>
      </dgm:t>
    </dgm:pt>
    <dgm:pt modelId="{91B66A60-FACC-4BE2-98B8-1D1AD29222CB}" type="sibTrans" cxnId="{0DB1FEAA-E2BE-4F34-8B0E-702E3328F9F8}">
      <dgm:prSet/>
      <dgm:spPr/>
      <dgm:t>
        <a:bodyPr/>
        <a:lstStyle/>
        <a:p>
          <a:endParaRPr lang="en-US"/>
        </a:p>
      </dgm:t>
    </dgm:pt>
    <dgm:pt modelId="{D0D91ABC-1BA3-4BE4-A5E0-CBC0D2DA93DF}" type="pres">
      <dgm:prSet presAssocID="{AF7EF9C3-595F-4314-92AA-C5F27DF67771}" presName="diagram" presStyleCnt="0">
        <dgm:presLayoutVars>
          <dgm:dir/>
          <dgm:resizeHandles val="exact"/>
        </dgm:presLayoutVars>
      </dgm:prSet>
      <dgm:spPr/>
    </dgm:pt>
    <dgm:pt modelId="{864FB768-CB41-4CED-969A-6CB90F898BFC}" type="pres">
      <dgm:prSet presAssocID="{824ABA1E-F13B-4DDB-B295-5C4D2729AA9D}" presName="node" presStyleLbl="node1" presStyleIdx="0" presStyleCnt="6">
        <dgm:presLayoutVars>
          <dgm:bulletEnabled val="1"/>
        </dgm:presLayoutVars>
      </dgm:prSet>
      <dgm:spPr/>
    </dgm:pt>
    <dgm:pt modelId="{D2B0AEA7-603F-4640-8060-337120F444EF}" type="pres">
      <dgm:prSet presAssocID="{F3881102-D406-4182-9E0A-0EC58C848B53}" presName="sibTrans" presStyleCnt="0"/>
      <dgm:spPr/>
    </dgm:pt>
    <dgm:pt modelId="{5976D950-F4A4-4139-8F98-25390C475A66}" type="pres">
      <dgm:prSet presAssocID="{C1023259-345B-47F5-97E5-5D772D38F2BA}" presName="node" presStyleLbl="node1" presStyleIdx="1" presStyleCnt="6">
        <dgm:presLayoutVars>
          <dgm:bulletEnabled val="1"/>
        </dgm:presLayoutVars>
      </dgm:prSet>
      <dgm:spPr/>
    </dgm:pt>
    <dgm:pt modelId="{C97BF250-CC3B-414F-8728-1989781669A1}" type="pres">
      <dgm:prSet presAssocID="{77988966-ACDC-4FA8-B212-A892958E6B67}" presName="sibTrans" presStyleCnt="0"/>
      <dgm:spPr/>
    </dgm:pt>
    <dgm:pt modelId="{CC68A6D3-8A02-430E-AB12-B8BF71D6BD5D}" type="pres">
      <dgm:prSet presAssocID="{DF920A45-9014-4523-B0C3-8C92EED40A70}" presName="node" presStyleLbl="node1" presStyleIdx="2" presStyleCnt="6">
        <dgm:presLayoutVars>
          <dgm:bulletEnabled val="1"/>
        </dgm:presLayoutVars>
      </dgm:prSet>
      <dgm:spPr/>
    </dgm:pt>
    <dgm:pt modelId="{F51C23DD-4287-4A3C-BA08-A8BC116E50F4}" type="pres">
      <dgm:prSet presAssocID="{218C309A-2433-4C0E-90F0-10E039D87676}" presName="sibTrans" presStyleCnt="0"/>
      <dgm:spPr/>
    </dgm:pt>
    <dgm:pt modelId="{6180FD80-6B44-402C-B55E-B726522DB240}" type="pres">
      <dgm:prSet presAssocID="{CE6A4B50-5773-4D2E-B341-19D6D34B87F2}" presName="node" presStyleLbl="node1" presStyleIdx="3" presStyleCnt="6">
        <dgm:presLayoutVars>
          <dgm:bulletEnabled val="1"/>
        </dgm:presLayoutVars>
      </dgm:prSet>
      <dgm:spPr/>
    </dgm:pt>
    <dgm:pt modelId="{F14FD570-CCC5-4629-B38B-C1CC255F192D}" type="pres">
      <dgm:prSet presAssocID="{E3B47E29-587B-4E45-8FE0-1B7A7D3FAA85}" presName="sibTrans" presStyleCnt="0"/>
      <dgm:spPr/>
    </dgm:pt>
    <dgm:pt modelId="{5D7E06AC-ED21-453D-A650-3F9C759ED26A}" type="pres">
      <dgm:prSet presAssocID="{86E9F4ED-AD6D-45D3-9685-44DD5ABE72CF}" presName="node" presStyleLbl="node1" presStyleIdx="4" presStyleCnt="6">
        <dgm:presLayoutVars>
          <dgm:bulletEnabled val="1"/>
        </dgm:presLayoutVars>
      </dgm:prSet>
      <dgm:spPr/>
    </dgm:pt>
    <dgm:pt modelId="{73E5F875-8DB0-45B2-A3D7-179185F685A2}" type="pres">
      <dgm:prSet presAssocID="{E289A28C-AEA4-4D27-829E-E223975EDCCD}" presName="sibTrans" presStyleCnt="0"/>
      <dgm:spPr/>
    </dgm:pt>
    <dgm:pt modelId="{73F107E6-F1DC-42C1-B7A5-3C49A38825BD}" type="pres">
      <dgm:prSet presAssocID="{36AE6A36-D455-47A4-9807-9228F5A0B653}" presName="node" presStyleLbl="node1" presStyleIdx="5" presStyleCnt="6">
        <dgm:presLayoutVars>
          <dgm:bulletEnabled val="1"/>
        </dgm:presLayoutVars>
      </dgm:prSet>
      <dgm:spPr/>
    </dgm:pt>
  </dgm:ptLst>
  <dgm:cxnLst>
    <dgm:cxn modelId="{2AD11D05-29DF-43CF-AA39-F3952C9BEDC4}" type="presOf" srcId="{824ABA1E-F13B-4DDB-B295-5C4D2729AA9D}" destId="{864FB768-CB41-4CED-969A-6CB90F898BFC}" srcOrd="0" destOrd="0" presId="urn:microsoft.com/office/officeart/2005/8/layout/default"/>
    <dgm:cxn modelId="{820BA226-9FF3-4896-B6B5-B3C415FA53A9}" srcId="{AF7EF9C3-595F-4314-92AA-C5F27DF67771}" destId="{824ABA1E-F13B-4DDB-B295-5C4D2729AA9D}" srcOrd="0" destOrd="0" parTransId="{675EA312-4538-4E90-AC69-072ED9B530B2}" sibTransId="{F3881102-D406-4182-9E0A-0EC58C848B53}"/>
    <dgm:cxn modelId="{54BA256E-E274-4C6B-A58E-F7616F3FF2A2}" srcId="{AF7EF9C3-595F-4314-92AA-C5F27DF67771}" destId="{DF920A45-9014-4523-B0C3-8C92EED40A70}" srcOrd="2" destOrd="0" parTransId="{659EF2F0-7252-4133-8B99-A551CE1661E0}" sibTransId="{218C309A-2433-4C0E-90F0-10E039D87676}"/>
    <dgm:cxn modelId="{BB41F455-9C67-4556-9840-72D5AA72EB3C}" type="presOf" srcId="{C1023259-345B-47F5-97E5-5D772D38F2BA}" destId="{5976D950-F4A4-4139-8F98-25390C475A66}" srcOrd="0" destOrd="0" presId="urn:microsoft.com/office/officeart/2005/8/layout/default"/>
    <dgm:cxn modelId="{151E7C77-1190-48F4-A0A9-E7B405606041}" type="presOf" srcId="{86E9F4ED-AD6D-45D3-9685-44DD5ABE72CF}" destId="{5D7E06AC-ED21-453D-A650-3F9C759ED26A}" srcOrd="0" destOrd="0" presId="urn:microsoft.com/office/officeart/2005/8/layout/default"/>
    <dgm:cxn modelId="{5C1AD857-3EC7-47FC-96C5-45695E679342}" type="presOf" srcId="{AF7EF9C3-595F-4314-92AA-C5F27DF67771}" destId="{D0D91ABC-1BA3-4BE4-A5E0-CBC0D2DA93DF}" srcOrd="0" destOrd="0" presId="urn:microsoft.com/office/officeart/2005/8/layout/default"/>
    <dgm:cxn modelId="{57107E8A-7D78-4B60-B511-765972404CFF}" srcId="{AF7EF9C3-595F-4314-92AA-C5F27DF67771}" destId="{CE6A4B50-5773-4D2E-B341-19D6D34B87F2}" srcOrd="3" destOrd="0" parTransId="{9CD5D973-EDAE-4B4B-B414-88352724AA22}" sibTransId="{E3B47E29-587B-4E45-8FE0-1B7A7D3FAA85}"/>
    <dgm:cxn modelId="{591DE698-D5DB-4972-B95A-6A571EC8ACD8}" type="presOf" srcId="{DF920A45-9014-4523-B0C3-8C92EED40A70}" destId="{CC68A6D3-8A02-430E-AB12-B8BF71D6BD5D}" srcOrd="0" destOrd="0" presId="urn:microsoft.com/office/officeart/2005/8/layout/default"/>
    <dgm:cxn modelId="{0DB1FEAA-E2BE-4F34-8B0E-702E3328F9F8}" srcId="{AF7EF9C3-595F-4314-92AA-C5F27DF67771}" destId="{36AE6A36-D455-47A4-9807-9228F5A0B653}" srcOrd="5" destOrd="0" parTransId="{032092B0-2EC4-4B18-9722-22D44B89570E}" sibTransId="{91B66A60-FACC-4BE2-98B8-1D1AD29222CB}"/>
    <dgm:cxn modelId="{A92C24B9-B2E8-4192-8C1D-A5A86C6F89C8}" type="presOf" srcId="{CE6A4B50-5773-4D2E-B341-19D6D34B87F2}" destId="{6180FD80-6B44-402C-B55E-B726522DB240}" srcOrd="0" destOrd="0" presId="urn:microsoft.com/office/officeart/2005/8/layout/default"/>
    <dgm:cxn modelId="{8AA2DFDF-68C6-49A0-9C78-03A2523554F7}" srcId="{AF7EF9C3-595F-4314-92AA-C5F27DF67771}" destId="{86E9F4ED-AD6D-45D3-9685-44DD5ABE72CF}" srcOrd="4" destOrd="0" parTransId="{E82F97CA-9A20-4F92-987F-E53D94D41C56}" sibTransId="{E289A28C-AEA4-4D27-829E-E223975EDCCD}"/>
    <dgm:cxn modelId="{03C5EFE5-D389-4094-9EBC-F578B01C5D9C}" srcId="{AF7EF9C3-595F-4314-92AA-C5F27DF67771}" destId="{C1023259-345B-47F5-97E5-5D772D38F2BA}" srcOrd="1" destOrd="0" parTransId="{16CE37EA-14AD-4A01-8CDC-B9307C0655CF}" sibTransId="{77988966-ACDC-4FA8-B212-A892958E6B67}"/>
    <dgm:cxn modelId="{426414F4-135B-4E8F-A88D-E40309F2F71F}" type="presOf" srcId="{36AE6A36-D455-47A4-9807-9228F5A0B653}" destId="{73F107E6-F1DC-42C1-B7A5-3C49A38825BD}" srcOrd="0" destOrd="0" presId="urn:microsoft.com/office/officeart/2005/8/layout/default"/>
    <dgm:cxn modelId="{2CDFDFE9-3A4E-4647-A044-6B956937CCD5}" type="presParOf" srcId="{D0D91ABC-1BA3-4BE4-A5E0-CBC0D2DA93DF}" destId="{864FB768-CB41-4CED-969A-6CB90F898BFC}" srcOrd="0" destOrd="0" presId="urn:microsoft.com/office/officeart/2005/8/layout/default"/>
    <dgm:cxn modelId="{A9C44D62-4AE0-495A-B29E-1C56577F4CE2}" type="presParOf" srcId="{D0D91ABC-1BA3-4BE4-A5E0-CBC0D2DA93DF}" destId="{D2B0AEA7-603F-4640-8060-337120F444EF}" srcOrd="1" destOrd="0" presId="urn:microsoft.com/office/officeart/2005/8/layout/default"/>
    <dgm:cxn modelId="{CF77AF61-93BA-4BEC-9BAD-26CBF0A561A3}" type="presParOf" srcId="{D0D91ABC-1BA3-4BE4-A5E0-CBC0D2DA93DF}" destId="{5976D950-F4A4-4139-8F98-25390C475A66}" srcOrd="2" destOrd="0" presId="urn:microsoft.com/office/officeart/2005/8/layout/default"/>
    <dgm:cxn modelId="{B9D5A13A-46CF-4352-92DD-064CAD7DBC8A}" type="presParOf" srcId="{D0D91ABC-1BA3-4BE4-A5E0-CBC0D2DA93DF}" destId="{C97BF250-CC3B-414F-8728-1989781669A1}" srcOrd="3" destOrd="0" presId="urn:microsoft.com/office/officeart/2005/8/layout/default"/>
    <dgm:cxn modelId="{CDE2BC6D-019A-4AD2-956C-577D7BF90C13}" type="presParOf" srcId="{D0D91ABC-1BA3-4BE4-A5E0-CBC0D2DA93DF}" destId="{CC68A6D3-8A02-430E-AB12-B8BF71D6BD5D}" srcOrd="4" destOrd="0" presId="urn:microsoft.com/office/officeart/2005/8/layout/default"/>
    <dgm:cxn modelId="{96CF537A-898A-4BFD-A747-996078170F4A}" type="presParOf" srcId="{D0D91ABC-1BA3-4BE4-A5E0-CBC0D2DA93DF}" destId="{F51C23DD-4287-4A3C-BA08-A8BC116E50F4}" srcOrd="5" destOrd="0" presId="urn:microsoft.com/office/officeart/2005/8/layout/default"/>
    <dgm:cxn modelId="{571668F4-C86F-4E25-B85C-5B6037548707}" type="presParOf" srcId="{D0D91ABC-1BA3-4BE4-A5E0-CBC0D2DA93DF}" destId="{6180FD80-6B44-402C-B55E-B726522DB240}" srcOrd="6" destOrd="0" presId="urn:microsoft.com/office/officeart/2005/8/layout/default"/>
    <dgm:cxn modelId="{167D7A38-9725-474B-9A41-DD0DCA57F8F5}" type="presParOf" srcId="{D0D91ABC-1BA3-4BE4-A5E0-CBC0D2DA93DF}" destId="{F14FD570-CCC5-4629-B38B-C1CC255F192D}" srcOrd="7" destOrd="0" presId="urn:microsoft.com/office/officeart/2005/8/layout/default"/>
    <dgm:cxn modelId="{0EA4DA77-B6F7-4B84-93DF-A83F5E9FAAEB}" type="presParOf" srcId="{D0D91ABC-1BA3-4BE4-A5E0-CBC0D2DA93DF}" destId="{5D7E06AC-ED21-453D-A650-3F9C759ED26A}" srcOrd="8" destOrd="0" presId="urn:microsoft.com/office/officeart/2005/8/layout/default"/>
    <dgm:cxn modelId="{7DBF5B5D-DE49-43E6-9976-27E4D09CDFFF}" type="presParOf" srcId="{D0D91ABC-1BA3-4BE4-A5E0-CBC0D2DA93DF}" destId="{73E5F875-8DB0-45B2-A3D7-179185F685A2}" srcOrd="9" destOrd="0" presId="urn:microsoft.com/office/officeart/2005/8/layout/default"/>
    <dgm:cxn modelId="{E5EA2062-79BD-4496-BBE9-C8370551DFC8}" type="presParOf" srcId="{D0D91ABC-1BA3-4BE4-A5E0-CBC0D2DA93DF}" destId="{73F107E6-F1DC-42C1-B7A5-3C49A38825B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146642-4A78-4E79-81DA-0A7E68A3A0C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7CC326-D96C-409E-9A8A-FACAE6074B78}">
      <dgm:prSet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Credit card application dataset</a:t>
          </a:r>
        </a:p>
      </dgm:t>
    </dgm:pt>
    <dgm:pt modelId="{3A20D558-6F49-451D-86DF-E05939BD0E29}" type="parTrans" cxnId="{9E296B97-BCD0-435A-84A8-5AD57CDD7EFF}">
      <dgm:prSet/>
      <dgm:spPr/>
      <dgm:t>
        <a:bodyPr/>
        <a:lstStyle/>
        <a:p>
          <a:endParaRPr lang="en-US"/>
        </a:p>
      </dgm:t>
    </dgm:pt>
    <dgm:pt modelId="{7A0BDDA0-9991-43E3-8971-123A16B58100}" type="sibTrans" cxnId="{9E296B97-BCD0-435A-84A8-5AD57CDD7EFF}">
      <dgm:prSet/>
      <dgm:spPr/>
      <dgm:t>
        <a:bodyPr/>
        <a:lstStyle/>
        <a:p>
          <a:endParaRPr lang="en-US"/>
        </a:p>
      </dgm:t>
    </dgm:pt>
    <dgm:pt modelId="{C9113069-860F-4656-8B01-F9622E7066B3}">
      <dgm:prSet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Collected demographic and financial information about potential customers</a:t>
          </a:r>
        </a:p>
      </dgm:t>
    </dgm:pt>
    <dgm:pt modelId="{BA73E791-32C4-4D9D-9E22-4BECDA616041}" type="parTrans" cxnId="{A73561C5-ECF9-435E-AB98-4F8AE39B0F51}">
      <dgm:prSet/>
      <dgm:spPr/>
      <dgm:t>
        <a:bodyPr/>
        <a:lstStyle/>
        <a:p>
          <a:endParaRPr lang="en-US"/>
        </a:p>
      </dgm:t>
    </dgm:pt>
    <dgm:pt modelId="{24724F8C-9B53-4F11-BDFA-5971E5C75CD2}" type="sibTrans" cxnId="{A73561C5-ECF9-435E-AB98-4F8AE39B0F51}">
      <dgm:prSet/>
      <dgm:spPr/>
      <dgm:t>
        <a:bodyPr/>
        <a:lstStyle/>
        <a:p>
          <a:endParaRPr lang="en-US"/>
        </a:p>
      </dgm:t>
    </dgm:pt>
    <dgm:pt modelId="{872E7835-22B4-4B7D-BE8E-4EE3411B38F3}">
      <dgm:prSet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Credit record dataset</a:t>
          </a:r>
        </a:p>
      </dgm:t>
    </dgm:pt>
    <dgm:pt modelId="{C202F976-1D6E-4336-9951-D7CB4BAF426F}" type="parTrans" cxnId="{F7124045-6299-407C-9820-31BC1C46657A}">
      <dgm:prSet/>
      <dgm:spPr/>
      <dgm:t>
        <a:bodyPr/>
        <a:lstStyle/>
        <a:p>
          <a:endParaRPr lang="en-US"/>
        </a:p>
      </dgm:t>
    </dgm:pt>
    <dgm:pt modelId="{8B6D69AE-7E6B-4F9F-97D6-71C42A1B1ECD}" type="sibTrans" cxnId="{F7124045-6299-407C-9820-31BC1C46657A}">
      <dgm:prSet/>
      <dgm:spPr/>
      <dgm:t>
        <a:bodyPr/>
        <a:lstStyle/>
        <a:p>
          <a:endParaRPr lang="en-US"/>
        </a:p>
      </dgm:t>
    </dgm:pt>
    <dgm:pt modelId="{0A7111AA-EA0A-47C9-9579-B1BB8E79E665}">
      <dgm:prSet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Describes payment history for existing customers with the credit card company</a:t>
          </a:r>
        </a:p>
      </dgm:t>
    </dgm:pt>
    <dgm:pt modelId="{54960EFA-B46E-423A-8AE9-ECD0F390F920}" type="parTrans" cxnId="{AB196A40-A88C-4261-A9F8-8C9738BFF1D3}">
      <dgm:prSet/>
      <dgm:spPr/>
      <dgm:t>
        <a:bodyPr/>
        <a:lstStyle/>
        <a:p>
          <a:endParaRPr lang="en-US"/>
        </a:p>
      </dgm:t>
    </dgm:pt>
    <dgm:pt modelId="{969E17BE-B396-4EA3-8701-18E76446CECD}" type="sibTrans" cxnId="{AB196A40-A88C-4261-A9F8-8C9738BFF1D3}">
      <dgm:prSet/>
      <dgm:spPr/>
      <dgm:t>
        <a:bodyPr/>
        <a:lstStyle/>
        <a:p>
          <a:endParaRPr lang="en-US"/>
        </a:p>
      </dgm:t>
    </dgm:pt>
    <dgm:pt modelId="{DB572F31-5F48-4CBB-B04A-50A2EE166441}" type="pres">
      <dgm:prSet presAssocID="{AA146642-4A78-4E79-81DA-0A7E68A3A0CC}" presName="linear" presStyleCnt="0">
        <dgm:presLayoutVars>
          <dgm:dir/>
          <dgm:animLvl val="lvl"/>
          <dgm:resizeHandles val="exact"/>
        </dgm:presLayoutVars>
      </dgm:prSet>
      <dgm:spPr/>
    </dgm:pt>
    <dgm:pt modelId="{DC6F1DD4-5247-477B-8E2E-25F0398B6C77}" type="pres">
      <dgm:prSet presAssocID="{E37CC326-D96C-409E-9A8A-FACAE6074B78}" presName="parentLin" presStyleCnt="0"/>
      <dgm:spPr/>
    </dgm:pt>
    <dgm:pt modelId="{39DBDB55-C0DF-42AC-9476-22409E2A6122}" type="pres">
      <dgm:prSet presAssocID="{E37CC326-D96C-409E-9A8A-FACAE6074B78}" presName="parentLeftMargin" presStyleLbl="node1" presStyleIdx="0" presStyleCnt="2"/>
      <dgm:spPr/>
    </dgm:pt>
    <dgm:pt modelId="{38F729F1-EECE-45D1-8F9F-DCE9CE531D35}" type="pres">
      <dgm:prSet presAssocID="{E37CC326-D96C-409E-9A8A-FACAE6074B7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D7ED34-0876-49A6-BA3B-5232D7FB70ED}" type="pres">
      <dgm:prSet presAssocID="{E37CC326-D96C-409E-9A8A-FACAE6074B78}" presName="negativeSpace" presStyleCnt="0"/>
      <dgm:spPr/>
    </dgm:pt>
    <dgm:pt modelId="{38F267E6-D425-4B21-8ED1-127FEBAC5770}" type="pres">
      <dgm:prSet presAssocID="{E37CC326-D96C-409E-9A8A-FACAE6074B78}" presName="childText" presStyleLbl="conFgAcc1" presStyleIdx="0" presStyleCnt="2">
        <dgm:presLayoutVars>
          <dgm:bulletEnabled val="1"/>
        </dgm:presLayoutVars>
      </dgm:prSet>
      <dgm:spPr/>
    </dgm:pt>
    <dgm:pt modelId="{3AE18016-0218-4E4C-8291-CBBEC6E98B81}" type="pres">
      <dgm:prSet presAssocID="{7A0BDDA0-9991-43E3-8971-123A16B58100}" presName="spaceBetweenRectangles" presStyleCnt="0"/>
      <dgm:spPr/>
    </dgm:pt>
    <dgm:pt modelId="{679B6966-F633-4229-A3C2-A7F2867EBFFA}" type="pres">
      <dgm:prSet presAssocID="{872E7835-22B4-4B7D-BE8E-4EE3411B38F3}" presName="parentLin" presStyleCnt="0"/>
      <dgm:spPr/>
    </dgm:pt>
    <dgm:pt modelId="{3C8D589D-0D57-4567-BD2D-D5C3595F0640}" type="pres">
      <dgm:prSet presAssocID="{872E7835-22B4-4B7D-BE8E-4EE3411B38F3}" presName="parentLeftMargin" presStyleLbl="node1" presStyleIdx="0" presStyleCnt="2"/>
      <dgm:spPr/>
    </dgm:pt>
    <dgm:pt modelId="{CDBA971F-BD5A-4DB9-BDA4-1BB394D1ECE2}" type="pres">
      <dgm:prSet presAssocID="{872E7835-22B4-4B7D-BE8E-4EE3411B38F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B7DAF43-DCB3-4962-8851-003BC2065395}" type="pres">
      <dgm:prSet presAssocID="{872E7835-22B4-4B7D-BE8E-4EE3411B38F3}" presName="negativeSpace" presStyleCnt="0"/>
      <dgm:spPr/>
    </dgm:pt>
    <dgm:pt modelId="{44D7F489-49F5-4707-ABB9-C50F1ED84039}" type="pres">
      <dgm:prSet presAssocID="{872E7835-22B4-4B7D-BE8E-4EE3411B38F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AB48C31-6FC7-4F2A-8309-73D09041F7B6}" type="presOf" srcId="{AA146642-4A78-4E79-81DA-0A7E68A3A0CC}" destId="{DB572F31-5F48-4CBB-B04A-50A2EE166441}" srcOrd="0" destOrd="0" presId="urn:microsoft.com/office/officeart/2005/8/layout/list1"/>
    <dgm:cxn modelId="{AB196A40-A88C-4261-A9F8-8C9738BFF1D3}" srcId="{872E7835-22B4-4B7D-BE8E-4EE3411B38F3}" destId="{0A7111AA-EA0A-47C9-9579-B1BB8E79E665}" srcOrd="0" destOrd="0" parTransId="{54960EFA-B46E-423A-8AE9-ECD0F390F920}" sibTransId="{969E17BE-B396-4EA3-8701-18E76446CECD}"/>
    <dgm:cxn modelId="{90D49F5E-902A-4E16-ACF3-CEF124585B51}" type="presOf" srcId="{E37CC326-D96C-409E-9A8A-FACAE6074B78}" destId="{38F729F1-EECE-45D1-8F9F-DCE9CE531D35}" srcOrd="1" destOrd="0" presId="urn:microsoft.com/office/officeart/2005/8/layout/list1"/>
    <dgm:cxn modelId="{96CF5042-4EA2-4618-A1D6-143B3FC54DFA}" type="presOf" srcId="{E37CC326-D96C-409E-9A8A-FACAE6074B78}" destId="{39DBDB55-C0DF-42AC-9476-22409E2A6122}" srcOrd="0" destOrd="0" presId="urn:microsoft.com/office/officeart/2005/8/layout/list1"/>
    <dgm:cxn modelId="{F7124045-6299-407C-9820-31BC1C46657A}" srcId="{AA146642-4A78-4E79-81DA-0A7E68A3A0CC}" destId="{872E7835-22B4-4B7D-BE8E-4EE3411B38F3}" srcOrd="1" destOrd="0" parTransId="{C202F976-1D6E-4336-9951-D7CB4BAF426F}" sibTransId="{8B6D69AE-7E6B-4F9F-97D6-71C42A1B1ECD}"/>
    <dgm:cxn modelId="{3F12434D-050C-486E-AC1C-1FA36537D1FF}" type="presOf" srcId="{0A7111AA-EA0A-47C9-9579-B1BB8E79E665}" destId="{44D7F489-49F5-4707-ABB9-C50F1ED84039}" srcOrd="0" destOrd="0" presId="urn:microsoft.com/office/officeart/2005/8/layout/list1"/>
    <dgm:cxn modelId="{9E296B97-BCD0-435A-84A8-5AD57CDD7EFF}" srcId="{AA146642-4A78-4E79-81DA-0A7E68A3A0CC}" destId="{E37CC326-D96C-409E-9A8A-FACAE6074B78}" srcOrd="0" destOrd="0" parTransId="{3A20D558-6F49-451D-86DF-E05939BD0E29}" sibTransId="{7A0BDDA0-9991-43E3-8971-123A16B58100}"/>
    <dgm:cxn modelId="{757931A8-0D7E-4EDA-86DB-68C864E24679}" type="presOf" srcId="{872E7835-22B4-4B7D-BE8E-4EE3411B38F3}" destId="{CDBA971F-BD5A-4DB9-BDA4-1BB394D1ECE2}" srcOrd="1" destOrd="0" presId="urn:microsoft.com/office/officeart/2005/8/layout/list1"/>
    <dgm:cxn modelId="{A73561C5-ECF9-435E-AB98-4F8AE39B0F51}" srcId="{E37CC326-D96C-409E-9A8A-FACAE6074B78}" destId="{C9113069-860F-4656-8B01-F9622E7066B3}" srcOrd="0" destOrd="0" parTransId="{BA73E791-32C4-4D9D-9E22-4BECDA616041}" sibTransId="{24724F8C-9B53-4F11-BDFA-5971E5C75CD2}"/>
    <dgm:cxn modelId="{1CFC4BD2-2F37-4271-BF6E-0C80A89FA68D}" type="presOf" srcId="{C9113069-860F-4656-8B01-F9622E7066B3}" destId="{38F267E6-D425-4B21-8ED1-127FEBAC5770}" srcOrd="0" destOrd="0" presId="urn:microsoft.com/office/officeart/2005/8/layout/list1"/>
    <dgm:cxn modelId="{BDEB50D8-68DC-4E8A-A262-D6D4D69C2630}" type="presOf" srcId="{872E7835-22B4-4B7D-BE8E-4EE3411B38F3}" destId="{3C8D589D-0D57-4567-BD2D-D5C3595F0640}" srcOrd="0" destOrd="0" presId="urn:microsoft.com/office/officeart/2005/8/layout/list1"/>
    <dgm:cxn modelId="{01930C45-E6C4-416D-90BA-6A079ECFF8C9}" type="presParOf" srcId="{DB572F31-5F48-4CBB-B04A-50A2EE166441}" destId="{DC6F1DD4-5247-477B-8E2E-25F0398B6C77}" srcOrd="0" destOrd="0" presId="urn:microsoft.com/office/officeart/2005/8/layout/list1"/>
    <dgm:cxn modelId="{55F9F5AC-D456-46BB-8513-7750EB0EE48D}" type="presParOf" srcId="{DC6F1DD4-5247-477B-8E2E-25F0398B6C77}" destId="{39DBDB55-C0DF-42AC-9476-22409E2A6122}" srcOrd="0" destOrd="0" presId="urn:microsoft.com/office/officeart/2005/8/layout/list1"/>
    <dgm:cxn modelId="{022B6E2B-F797-4E8F-8248-4321B26DD075}" type="presParOf" srcId="{DC6F1DD4-5247-477B-8E2E-25F0398B6C77}" destId="{38F729F1-EECE-45D1-8F9F-DCE9CE531D35}" srcOrd="1" destOrd="0" presId="urn:microsoft.com/office/officeart/2005/8/layout/list1"/>
    <dgm:cxn modelId="{03E756BB-A092-4EF7-899F-97E843872BD4}" type="presParOf" srcId="{DB572F31-5F48-4CBB-B04A-50A2EE166441}" destId="{D8D7ED34-0876-49A6-BA3B-5232D7FB70ED}" srcOrd="1" destOrd="0" presId="urn:microsoft.com/office/officeart/2005/8/layout/list1"/>
    <dgm:cxn modelId="{2574021E-753A-4E62-89F1-8B0B6487DAC5}" type="presParOf" srcId="{DB572F31-5F48-4CBB-B04A-50A2EE166441}" destId="{38F267E6-D425-4B21-8ED1-127FEBAC5770}" srcOrd="2" destOrd="0" presId="urn:microsoft.com/office/officeart/2005/8/layout/list1"/>
    <dgm:cxn modelId="{81D86E63-9585-4434-8F85-174321FE7C4E}" type="presParOf" srcId="{DB572F31-5F48-4CBB-B04A-50A2EE166441}" destId="{3AE18016-0218-4E4C-8291-CBBEC6E98B81}" srcOrd="3" destOrd="0" presId="urn:microsoft.com/office/officeart/2005/8/layout/list1"/>
    <dgm:cxn modelId="{486DC41F-E7DB-47DE-80F7-07923076B57F}" type="presParOf" srcId="{DB572F31-5F48-4CBB-B04A-50A2EE166441}" destId="{679B6966-F633-4229-A3C2-A7F2867EBFFA}" srcOrd="4" destOrd="0" presId="urn:microsoft.com/office/officeart/2005/8/layout/list1"/>
    <dgm:cxn modelId="{6260EAAE-0953-4DE7-B3F7-4EE7F31F96A1}" type="presParOf" srcId="{679B6966-F633-4229-A3C2-A7F2867EBFFA}" destId="{3C8D589D-0D57-4567-BD2D-D5C3595F0640}" srcOrd="0" destOrd="0" presId="urn:microsoft.com/office/officeart/2005/8/layout/list1"/>
    <dgm:cxn modelId="{666552B1-2BD6-4457-8E77-EE301C646490}" type="presParOf" srcId="{679B6966-F633-4229-A3C2-A7F2867EBFFA}" destId="{CDBA971F-BD5A-4DB9-BDA4-1BB394D1ECE2}" srcOrd="1" destOrd="0" presId="urn:microsoft.com/office/officeart/2005/8/layout/list1"/>
    <dgm:cxn modelId="{D4917213-7FC1-4BA1-8E98-FCAD414E4275}" type="presParOf" srcId="{DB572F31-5F48-4CBB-B04A-50A2EE166441}" destId="{CB7DAF43-DCB3-4962-8851-003BC2065395}" srcOrd="5" destOrd="0" presId="urn:microsoft.com/office/officeart/2005/8/layout/list1"/>
    <dgm:cxn modelId="{6E24BD85-02D1-42A4-A9C6-A603290B28C9}" type="presParOf" srcId="{DB572F31-5F48-4CBB-B04A-50A2EE166441}" destId="{44D7F489-49F5-4707-ABB9-C50F1ED8403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146642-4A78-4E79-81DA-0A7E68A3A0C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7CC326-D96C-409E-9A8A-FACAE6074B78}">
      <dgm:prSet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Credit card application dataset</a:t>
          </a:r>
        </a:p>
      </dgm:t>
    </dgm:pt>
    <dgm:pt modelId="{3A20D558-6F49-451D-86DF-E05939BD0E29}" type="parTrans" cxnId="{9E296B97-BCD0-435A-84A8-5AD57CDD7EFF}">
      <dgm:prSet/>
      <dgm:spPr/>
      <dgm:t>
        <a:bodyPr/>
        <a:lstStyle/>
        <a:p>
          <a:endParaRPr lang="en-US"/>
        </a:p>
      </dgm:t>
    </dgm:pt>
    <dgm:pt modelId="{7A0BDDA0-9991-43E3-8971-123A16B58100}" type="sibTrans" cxnId="{9E296B97-BCD0-435A-84A8-5AD57CDD7EFF}">
      <dgm:prSet/>
      <dgm:spPr/>
      <dgm:t>
        <a:bodyPr/>
        <a:lstStyle/>
        <a:p>
          <a:endParaRPr lang="en-US"/>
        </a:p>
      </dgm:t>
    </dgm:pt>
    <dgm:pt modelId="{C9113069-860F-4656-8B01-F9622E7066B3}">
      <dgm:prSet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Over 438,000 customers responding to 17 variables</a:t>
          </a:r>
        </a:p>
      </dgm:t>
    </dgm:pt>
    <dgm:pt modelId="{BA73E791-32C4-4D9D-9E22-4BECDA616041}" type="parTrans" cxnId="{A73561C5-ECF9-435E-AB98-4F8AE39B0F51}">
      <dgm:prSet/>
      <dgm:spPr/>
      <dgm:t>
        <a:bodyPr/>
        <a:lstStyle/>
        <a:p>
          <a:endParaRPr lang="en-US"/>
        </a:p>
      </dgm:t>
    </dgm:pt>
    <dgm:pt modelId="{24724F8C-9B53-4F11-BDFA-5971E5C75CD2}" type="sibTrans" cxnId="{A73561C5-ECF9-435E-AB98-4F8AE39B0F51}">
      <dgm:prSet/>
      <dgm:spPr/>
      <dgm:t>
        <a:bodyPr/>
        <a:lstStyle/>
        <a:p>
          <a:endParaRPr lang="en-US"/>
        </a:p>
      </dgm:t>
    </dgm:pt>
    <dgm:pt modelId="{872E7835-22B4-4B7D-BE8E-4EE3411B38F3}">
      <dgm:prSet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Credit record dataset</a:t>
          </a:r>
        </a:p>
      </dgm:t>
    </dgm:pt>
    <dgm:pt modelId="{C202F976-1D6E-4336-9951-D7CB4BAF426F}" type="parTrans" cxnId="{F7124045-6299-407C-9820-31BC1C46657A}">
      <dgm:prSet/>
      <dgm:spPr/>
      <dgm:t>
        <a:bodyPr/>
        <a:lstStyle/>
        <a:p>
          <a:endParaRPr lang="en-US"/>
        </a:p>
      </dgm:t>
    </dgm:pt>
    <dgm:pt modelId="{8B6D69AE-7E6B-4F9F-97D6-71C42A1B1ECD}" type="sibTrans" cxnId="{F7124045-6299-407C-9820-31BC1C46657A}">
      <dgm:prSet/>
      <dgm:spPr/>
      <dgm:t>
        <a:bodyPr/>
        <a:lstStyle/>
        <a:p>
          <a:endParaRPr lang="en-US"/>
        </a:p>
      </dgm:t>
    </dgm:pt>
    <dgm:pt modelId="{0A7111AA-EA0A-47C9-9579-B1BB8E79E665}">
      <dgm:prSet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45,985 customers total</a:t>
          </a:r>
        </a:p>
      </dgm:t>
    </dgm:pt>
    <dgm:pt modelId="{54960EFA-B46E-423A-8AE9-ECD0F390F920}" type="parTrans" cxnId="{AB196A40-A88C-4261-A9F8-8C9738BFF1D3}">
      <dgm:prSet/>
      <dgm:spPr/>
      <dgm:t>
        <a:bodyPr/>
        <a:lstStyle/>
        <a:p>
          <a:endParaRPr lang="en-US"/>
        </a:p>
      </dgm:t>
    </dgm:pt>
    <dgm:pt modelId="{969E17BE-B396-4EA3-8701-18E76446CECD}" type="sibTrans" cxnId="{AB196A40-A88C-4261-A9F8-8C9738BFF1D3}">
      <dgm:prSet/>
      <dgm:spPr/>
      <dgm:t>
        <a:bodyPr/>
        <a:lstStyle/>
        <a:p>
          <a:endParaRPr lang="en-US"/>
        </a:p>
      </dgm:t>
    </dgm:pt>
    <dgm:pt modelId="{794AD3EE-2FD7-4AFD-9C9C-193FD101AB1A}">
      <dgm:prSet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47 duplicated IDs and 348,426 rows with identical information but different IDs</a:t>
          </a:r>
        </a:p>
      </dgm:t>
    </dgm:pt>
    <dgm:pt modelId="{04D8FCB9-3201-4FA9-BCDE-01BAE8FB595C}" type="parTrans" cxnId="{B6316DF4-319D-472E-850D-DAEC0B34D27C}">
      <dgm:prSet/>
      <dgm:spPr/>
      <dgm:t>
        <a:bodyPr/>
        <a:lstStyle/>
        <a:p>
          <a:endParaRPr lang="en-US"/>
        </a:p>
      </dgm:t>
    </dgm:pt>
    <dgm:pt modelId="{636D02B3-9D53-4223-97D4-2AB8A2875925}" type="sibTrans" cxnId="{B6316DF4-319D-472E-850D-DAEC0B34D27C}">
      <dgm:prSet/>
      <dgm:spPr/>
      <dgm:t>
        <a:bodyPr/>
        <a:lstStyle/>
        <a:p>
          <a:endParaRPr lang="en-US"/>
        </a:p>
      </dgm:t>
    </dgm:pt>
    <dgm:pt modelId="{6D3A7E00-3465-496C-8367-93C0D7F0B3B8}">
      <dgm:prSet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90,084 unique customers left after cleaning</a:t>
          </a:r>
        </a:p>
      </dgm:t>
    </dgm:pt>
    <dgm:pt modelId="{B085F2A3-7CE4-4A7C-ABCC-E3D93B072781}" type="parTrans" cxnId="{F664E8ED-B211-49AB-B965-826B0056305A}">
      <dgm:prSet/>
      <dgm:spPr/>
      <dgm:t>
        <a:bodyPr/>
        <a:lstStyle/>
        <a:p>
          <a:endParaRPr lang="en-US"/>
        </a:p>
      </dgm:t>
    </dgm:pt>
    <dgm:pt modelId="{07E9DD03-B453-4DAC-ADEA-82C8A216E038}" type="sibTrans" cxnId="{F664E8ED-B211-49AB-B965-826B0056305A}">
      <dgm:prSet/>
      <dgm:spPr/>
      <dgm:t>
        <a:bodyPr/>
        <a:lstStyle/>
        <a:p>
          <a:endParaRPr lang="en-US"/>
        </a:p>
      </dgm:t>
    </dgm:pt>
    <dgm:pt modelId="{E380BCC0-BA5F-4556-BA6D-F3626BE237BC}">
      <dgm:prSet/>
      <dgm:spPr/>
      <dgm:t>
        <a:bodyPr/>
        <a:lstStyle/>
        <a:p>
          <a:r>
            <a:rPr lang="en-US" dirty="0">
              <a:latin typeface="Gill Sans MT" panose="020B0502020104020203" pitchFamily="34" charset="0"/>
            </a:rPr>
            <a:t>Only 5426 customers that are shared between the two datasets</a:t>
          </a:r>
        </a:p>
      </dgm:t>
    </dgm:pt>
    <dgm:pt modelId="{7BD9A1BE-9B3C-41AF-9E48-C937ABE10BD2}" type="parTrans" cxnId="{E265BEAB-824D-44C2-AC15-42FC310413FE}">
      <dgm:prSet/>
      <dgm:spPr/>
      <dgm:t>
        <a:bodyPr/>
        <a:lstStyle/>
        <a:p>
          <a:endParaRPr lang="en-US"/>
        </a:p>
      </dgm:t>
    </dgm:pt>
    <dgm:pt modelId="{E3CCD7FA-9B0D-46DB-A09A-9B20378966A3}" type="sibTrans" cxnId="{E265BEAB-824D-44C2-AC15-42FC310413FE}">
      <dgm:prSet/>
      <dgm:spPr/>
      <dgm:t>
        <a:bodyPr/>
        <a:lstStyle/>
        <a:p>
          <a:endParaRPr lang="en-US"/>
        </a:p>
      </dgm:t>
    </dgm:pt>
    <dgm:pt modelId="{FF976C1E-665A-423C-96C9-A839A7345101}" type="pres">
      <dgm:prSet presAssocID="{AA146642-4A78-4E79-81DA-0A7E68A3A0CC}" presName="Name0" presStyleCnt="0">
        <dgm:presLayoutVars>
          <dgm:dir/>
          <dgm:animLvl val="lvl"/>
          <dgm:resizeHandles val="exact"/>
        </dgm:presLayoutVars>
      </dgm:prSet>
      <dgm:spPr/>
    </dgm:pt>
    <dgm:pt modelId="{E874E652-B675-4DF8-86BE-3CDFCB4406E0}" type="pres">
      <dgm:prSet presAssocID="{E37CC326-D96C-409E-9A8A-FACAE6074B78}" presName="composite" presStyleCnt="0"/>
      <dgm:spPr/>
    </dgm:pt>
    <dgm:pt modelId="{141EAA42-BE28-4F78-ACB1-B95DE70513F1}" type="pres">
      <dgm:prSet presAssocID="{E37CC326-D96C-409E-9A8A-FACAE6074B7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200A5D73-CD96-4BE8-BCC0-4977DA7562EB}" type="pres">
      <dgm:prSet presAssocID="{E37CC326-D96C-409E-9A8A-FACAE6074B78}" presName="desTx" presStyleLbl="alignAccFollowNode1" presStyleIdx="0" presStyleCnt="2">
        <dgm:presLayoutVars>
          <dgm:bulletEnabled val="1"/>
        </dgm:presLayoutVars>
      </dgm:prSet>
      <dgm:spPr/>
    </dgm:pt>
    <dgm:pt modelId="{3C144EE7-25CC-4556-A3C2-9A0A4A729985}" type="pres">
      <dgm:prSet presAssocID="{7A0BDDA0-9991-43E3-8971-123A16B58100}" presName="space" presStyleCnt="0"/>
      <dgm:spPr/>
    </dgm:pt>
    <dgm:pt modelId="{B220B3D3-F460-4FDC-AECF-7A6A2CE7ECE1}" type="pres">
      <dgm:prSet presAssocID="{872E7835-22B4-4B7D-BE8E-4EE3411B38F3}" presName="composite" presStyleCnt="0"/>
      <dgm:spPr/>
    </dgm:pt>
    <dgm:pt modelId="{2359F4E3-A9A7-4EF3-BD1E-F29199AF800A}" type="pres">
      <dgm:prSet presAssocID="{872E7835-22B4-4B7D-BE8E-4EE3411B38F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C0B0265-462E-4B81-A41C-5134AE6FD33D}" type="pres">
      <dgm:prSet presAssocID="{872E7835-22B4-4B7D-BE8E-4EE3411B38F3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D1C881F-B934-4A9D-A7DB-1F4E31BBCD9F}" type="presOf" srcId="{E37CC326-D96C-409E-9A8A-FACAE6074B78}" destId="{141EAA42-BE28-4F78-ACB1-B95DE70513F1}" srcOrd="0" destOrd="0" presId="urn:microsoft.com/office/officeart/2005/8/layout/hList1"/>
    <dgm:cxn modelId="{A2D49A29-BDFF-4450-95DE-F510EC10D6E7}" type="presOf" srcId="{6D3A7E00-3465-496C-8367-93C0D7F0B3B8}" destId="{200A5D73-CD96-4BE8-BCC0-4977DA7562EB}" srcOrd="0" destOrd="2" presId="urn:microsoft.com/office/officeart/2005/8/layout/hList1"/>
    <dgm:cxn modelId="{70AB4830-4B59-4D56-BF81-4FD535486404}" type="presOf" srcId="{E380BCC0-BA5F-4556-BA6D-F3626BE237BC}" destId="{2C0B0265-462E-4B81-A41C-5134AE6FD33D}" srcOrd="0" destOrd="1" presId="urn:microsoft.com/office/officeart/2005/8/layout/hList1"/>
    <dgm:cxn modelId="{91C65B36-D489-45A6-A5F5-DA706E130EEB}" type="presOf" srcId="{0A7111AA-EA0A-47C9-9579-B1BB8E79E665}" destId="{2C0B0265-462E-4B81-A41C-5134AE6FD33D}" srcOrd="0" destOrd="0" presId="urn:microsoft.com/office/officeart/2005/8/layout/hList1"/>
    <dgm:cxn modelId="{AB196A40-A88C-4261-A9F8-8C9738BFF1D3}" srcId="{872E7835-22B4-4B7D-BE8E-4EE3411B38F3}" destId="{0A7111AA-EA0A-47C9-9579-B1BB8E79E665}" srcOrd="0" destOrd="0" parTransId="{54960EFA-B46E-423A-8AE9-ECD0F390F920}" sibTransId="{969E17BE-B396-4EA3-8701-18E76446CECD}"/>
    <dgm:cxn modelId="{4065E161-32D2-4F59-840E-3FC4108B4F22}" type="presOf" srcId="{794AD3EE-2FD7-4AFD-9C9C-193FD101AB1A}" destId="{200A5D73-CD96-4BE8-BCC0-4977DA7562EB}" srcOrd="0" destOrd="1" presId="urn:microsoft.com/office/officeart/2005/8/layout/hList1"/>
    <dgm:cxn modelId="{F7124045-6299-407C-9820-31BC1C46657A}" srcId="{AA146642-4A78-4E79-81DA-0A7E68A3A0CC}" destId="{872E7835-22B4-4B7D-BE8E-4EE3411B38F3}" srcOrd="1" destOrd="0" parTransId="{C202F976-1D6E-4336-9951-D7CB4BAF426F}" sibTransId="{8B6D69AE-7E6B-4F9F-97D6-71C42A1B1ECD}"/>
    <dgm:cxn modelId="{9E296B97-BCD0-435A-84A8-5AD57CDD7EFF}" srcId="{AA146642-4A78-4E79-81DA-0A7E68A3A0CC}" destId="{E37CC326-D96C-409E-9A8A-FACAE6074B78}" srcOrd="0" destOrd="0" parTransId="{3A20D558-6F49-451D-86DF-E05939BD0E29}" sibTransId="{7A0BDDA0-9991-43E3-8971-123A16B58100}"/>
    <dgm:cxn modelId="{D01E4698-2A16-49DD-9506-FF9424AFB643}" type="presOf" srcId="{872E7835-22B4-4B7D-BE8E-4EE3411B38F3}" destId="{2359F4E3-A9A7-4EF3-BD1E-F29199AF800A}" srcOrd="0" destOrd="0" presId="urn:microsoft.com/office/officeart/2005/8/layout/hList1"/>
    <dgm:cxn modelId="{E265BEAB-824D-44C2-AC15-42FC310413FE}" srcId="{872E7835-22B4-4B7D-BE8E-4EE3411B38F3}" destId="{E380BCC0-BA5F-4556-BA6D-F3626BE237BC}" srcOrd="1" destOrd="0" parTransId="{7BD9A1BE-9B3C-41AF-9E48-C937ABE10BD2}" sibTransId="{E3CCD7FA-9B0D-46DB-A09A-9B20378966A3}"/>
    <dgm:cxn modelId="{2F0148BD-A715-4AFC-8DEE-ADE3B1AD73E9}" type="presOf" srcId="{C9113069-860F-4656-8B01-F9622E7066B3}" destId="{200A5D73-CD96-4BE8-BCC0-4977DA7562EB}" srcOrd="0" destOrd="0" presId="urn:microsoft.com/office/officeart/2005/8/layout/hList1"/>
    <dgm:cxn modelId="{A73561C5-ECF9-435E-AB98-4F8AE39B0F51}" srcId="{E37CC326-D96C-409E-9A8A-FACAE6074B78}" destId="{C9113069-860F-4656-8B01-F9622E7066B3}" srcOrd="0" destOrd="0" parTransId="{BA73E791-32C4-4D9D-9E22-4BECDA616041}" sibTransId="{24724F8C-9B53-4F11-BDFA-5971E5C75CD2}"/>
    <dgm:cxn modelId="{F31B8FD8-CEBC-47BD-AE7D-E7765D54947A}" type="presOf" srcId="{AA146642-4A78-4E79-81DA-0A7E68A3A0CC}" destId="{FF976C1E-665A-423C-96C9-A839A7345101}" srcOrd="0" destOrd="0" presId="urn:microsoft.com/office/officeart/2005/8/layout/hList1"/>
    <dgm:cxn modelId="{F664E8ED-B211-49AB-B965-826B0056305A}" srcId="{E37CC326-D96C-409E-9A8A-FACAE6074B78}" destId="{6D3A7E00-3465-496C-8367-93C0D7F0B3B8}" srcOrd="2" destOrd="0" parTransId="{B085F2A3-7CE4-4A7C-ABCC-E3D93B072781}" sibTransId="{07E9DD03-B453-4DAC-ADEA-82C8A216E038}"/>
    <dgm:cxn modelId="{B6316DF4-319D-472E-850D-DAEC0B34D27C}" srcId="{E37CC326-D96C-409E-9A8A-FACAE6074B78}" destId="{794AD3EE-2FD7-4AFD-9C9C-193FD101AB1A}" srcOrd="1" destOrd="0" parTransId="{04D8FCB9-3201-4FA9-BCDE-01BAE8FB595C}" sibTransId="{636D02B3-9D53-4223-97D4-2AB8A2875925}"/>
    <dgm:cxn modelId="{7D33373A-9F2E-4D67-A468-2D96A11D804B}" type="presParOf" srcId="{FF976C1E-665A-423C-96C9-A839A7345101}" destId="{E874E652-B675-4DF8-86BE-3CDFCB4406E0}" srcOrd="0" destOrd="0" presId="urn:microsoft.com/office/officeart/2005/8/layout/hList1"/>
    <dgm:cxn modelId="{2464D5B3-6788-4E30-928A-2008A53D6635}" type="presParOf" srcId="{E874E652-B675-4DF8-86BE-3CDFCB4406E0}" destId="{141EAA42-BE28-4F78-ACB1-B95DE70513F1}" srcOrd="0" destOrd="0" presId="urn:microsoft.com/office/officeart/2005/8/layout/hList1"/>
    <dgm:cxn modelId="{2906826D-1386-42EE-B579-32EE6DD50CF3}" type="presParOf" srcId="{E874E652-B675-4DF8-86BE-3CDFCB4406E0}" destId="{200A5D73-CD96-4BE8-BCC0-4977DA7562EB}" srcOrd="1" destOrd="0" presId="urn:microsoft.com/office/officeart/2005/8/layout/hList1"/>
    <dgm:cxn modelId="{E9338BFC-F08F-4220-8147-8AC96808F8B7}" type="presParOf" srcId="{FF976C1E-665A-423C-96C9-A839A7345101}" destId="{3C144EE7-25CC-4556-A3C2-9A0A4A729985}" srcOrd="1" destOrd="0" presId="urn:microsoft.com/office/officeart/2005/8/layout/hList1"/>
    <dgm:cxn modelId="{5B09B01B-6FAC-4011-A4BF-80F6A8394063}" type="presParOf" srcId="{FF976C1E-665A-423C-96C9-A839A7345101}" destId="{B220B3D3-F460-4FDC-AECF-7A6A2CE7ECE1}" srcOrd="2" destOrd="0" presId="urn:microsoft.com/office/officeart/2005/8/layout/hList1"/>
    <dgm:cxn modelId="{A3F9AB00-2977-40EB-9B42-533B8B870D1E}" type="presParOf" srcId="{B220B3D3-F460-4FDC-AECF-7A6A2CE7ECE1}" destId="{2359F4E3-A9A7-4EF3-BD1E-F29199AF800A}" srcOrd="0" destOrd="0" presId="urn:microsoft.com/office/officeart/2005/8/layout/hList1"/>
    <dgm:cxn modelId="{2970ED1C-9181-4710-88EF-06669AF0C54B}" type="presParOf" srcId="{B220B3D3-F460-4FDC-AECF-7A6A2CE7ECE1}" destId="{2C0B0265-462E-4B81-A41C-5134AE6FD33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A031C5-7D64-4A41-B798-C734665483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14EBB-89E9-48BD-8B2B-92343215F8DA}">
      <dgm:prSet/>
      <dgm:spPr/>
      <dgm:t>
        <a:bodyPr/>
        <a:lstStyle/>
        <a:p>
          <a:r>
            <a:rPr lang="en-US" b="1" dirty="0">
              <a:latin typeface="Gill Sans MT" panose="020B0502020104020203" pitchFamily="34" charset="0"/>
            </a:rPr>
            <a:t>Income</a:t>
          </a:r>
        </a:p>
      </dgm:t>
    </dgm:pt>
    <dgm:pt modelId="{BEAE00D4-C244-4BC9-BF8A-7A6FF4BA3275}" type="parTrans" cxnId="{96EB917A-CB76-4837-9E4C-B093EF4C8151}">
      <dgm:prSet/>
      <dgm:spPr/>
      <dgm:t>
        <a:bodyPr/>
        <a:lstStyle/>
        <a:p>
          <a:endParaRPr lang="en-US"/>
        </a:p>
      </dgm:t>
    </dgm:pt>
    <dgm:pt modelId="{69FA297E-02B7-4D7F-8D52-288E91FE6007}" type="sibTrans" cxnId="{96EB917A-CB76-4837-9E4C-B093EF4C8151}">
      <dgm:prSet/>
      <dgm:spPr/>
      <dgm:t>
        <a:bodyPr/>
        <a:lstStyle/>
        <a:p>
          <a:endParaRPr lang="en-US"/>
        </a:p>
      </dgm:t>
    </dgm:pt>
    <dgm:pt modelId="{219E1109-E88C-4370-A9B9-6E6812C04A68}">
      <dgm:prSet/>
      <dgm:spPr/>
      <dgm:t>
        <a:bodyPr/>
        <a:lstStyle/>
        <a:p>
          <a:r>
            <a:rPr lang="en-US" b="1" dirty="0">
              <a:latin typeface="Gill Sans MT" panose="020B0502020104020203" pitchFamily="34" charset="0"/>
            </a:rPr>
            <a:t>Days employed</a:t>
          </a:r>
        </a:p>
      </dgm:t>
    </dgm:pt>
    <dgm:pt modelId="{260DF531-6A96-4D84-AC05-9F9491CBB12C}" type="parTrans" cxnId="{6CF12EA7-0AF4-4713-A3E8-E1D0D9B8D161}">
      <dgm:prSet/>
      <dgm:spPr/>
      <dgm:t>
        <a:bodyPr/>
        <a:lstStyle/>
        <a:p>
          <a:endParaRPr lang="en-US"/>
        </a:p>
      </dgm:t>
    </dgm:pt>
    <dgm:pt modelId="{9DC234CA-B2D4-4138-B490-453FBFE349C4}" type="sibTrans" cxnId="{6CF12EA7-0AF4-4713-A3E8-E1D0D9B8D161}">
      <dgm:prSet/>
      <dgm:spPr/>
      <dgm:t>
        <a:bodyPr/>
        <a:lstStyle/>
        <a:p>
          <a:endParaRPr lang="en-US"/>
        </a:p>
      </dgm:t>
    </dgm:pt>
    <dgm:pt modelId="{3402D575-97EC-4FE4-82D8-633DBE3BCA0A}">
      <dgm:prSet/>
      <dgm:spPr/>
      <dgm:t>
        <a:bodyPr/>
        <a:lstStyle/>
        <a:p>
          <a:r>
            <a:rPr lang="en-US" b="1" dirty="0">
              <a:latin typeface="Gill Sans MT" panose="020B0502020104020203" pitchFamily="34" charset="0"/>
            </a:rPr>
            <a:t>Income type</a:t>
          </a:r>
        </a:p>
      </dgm:t>
    </dgm:pt>
    <dgm:pt modelId="{C563BC32-BEC5-4398-B4C6-4629930986E8}" type="parTrans" cxnId="{FBF10F82-F460-42FA-B200-6EACD4399E78}">
      <dgm:prSet/>
      <dgm:spPr/>
      <dgm:t>
        <a:bodyPr/>
        <a:lstStyle/>
        <a:p>
          <a:endParaRPr lang="en-US"/>
        </a:p>
      </dgm:t>
    </dgm:pt>
    <dgm:pt modelId="{19DBA7FA-0135-455D-9CF9-3E3D8CF35F27}" type="sibTrans" cxnId="{FBF10F82-F460-42FA-B200-6EACD4399E78}">
      <dgm:prSet/>
      <dgm:spPr/>
      <dgm:t>
        <a:bodyPr/>
        <a:lstStyle/>
        <a:p>
          <a:endParaRPr lang="en-US"/>
        </a:p>
      </dgm:t>
    </dgm:pt>
    <dgm:pt modelId="{5989492A-BCF6-4BF6-AC5E-97991D0E3FC8}">
      <dgm:prSet/>
      <dgm:spPr/>
      <dgm:t>
        <a:bodyPr/>
        <a:lstStyle/>
        <a:p>
          <a:r>
            <a:rPr lang="en-US" b="1" dirty="0">
              <a:latin typeface="Gill Sans MT" panose="020B0502020104020203" pitchFamily="34" charset="0"/>
            </a:rPr>
            <a:t>Months overdue on credit card payment (or no repayment)</a:t>
          </a:r>
        </a:p>
      </dgm:t>
    </dgm:pt>
    <dgm:pt modelId="{EA92333A-F961-4F7D-BE0A-749AE6EC30B0}" type="parTrans" cxnId="{D685867F-C2FB-40A6-8D40-0AE944882985}">
      <dgm:prSet/>
      <dgm:spPr/>
      <dgm:t>
        <a:bodyPr/>
        <a:lstStyle/>
        <a:p>
          <a:endParaRPr lang="en-US"/>
        </a:p>
      </dgm:t>
    </dgm:pt>
    <dgm:pt modelId="{7BC98625-5845-4370-8A68-9BF006B18240}" type="sibTrans" cxnId="{D685867F-C2FB-40A6-8D40-0AE944882985}">
      <dgm:prSet/>
      <dgm:spPr/>
      <dgm:t>
        <a:bodyPr/>
        <a:lstStyle/>
        <a:p>
          <a:endParaRPr lang="en-US"/>
        </a:p>
      </dgm:t>
    </dgm:pt>
    <dgm:pt modelId="{2196D01C-CBF3-4C7C-8022-D94679C14575}">
      <dgm:prSet/>
      <dgm:spPr/>
      <dgm:t>
        <a:bodyPr/>
        <a:lstStyle/>
        <a:p>
          <a:r>
            <a:rPr lang="en-US" b="1" dirty="0">
              <a:latin typeface="Gill Sans MT" panose="020B0502020104020203" pitchFamily="34" charset="0"/>
            </a:rPr>
            <a:t>Months where credit card was paid off</a:t>
          </a:r>
        </a:p>
      </dgm:t>
    </dgm:pt>
    <dgm:pt modelId="{E9870E43-3217-40D8-A16F-59F63137115E}" type="parTrans" cxnId="{F226A8D6-358B-4563-A7CA-AE19E7B84B47}">
      <dgm:prSet/>
      <dgm:spPr/>
      <dgm:t>
        <a:bodyPr/>
        <a:lstStyle/>
        <a:p>
          <a:endParaRPr lang="en-US"/>
        </a:p>
      </dgm:t>
    </dgm:pt>
    <dgm:pt modelId="{83D1FFE2-8436-4ADD-A9F0-2C3004142FCA}" type="sibTrans" cxnId="{F226A8D6-358B-4563-A7CA-AE19E7B84B47}">
      <dgm:prSet/>
      <dgm:spPr/>
      <dgm:t>
        <a:bodyPr/>
        <a:lstStyle/>
        <a:p>
          <a:endParaRPr lang="en-US"/>
        </a:p>
      </dgm:t>
    </dgm:pt>
    <dgm:pt modelId="{24609906-DC49-4DB1-8472-169FD26FA39D}">
      <dgm:prSet/>
      <dgm:spPr/>
      <dgm:t>
        <a:bodyPr/>
        <a:lstStyle/>
        <a:p>
          <a:r>
            <a:rPr lang="en-US" b="1" dirty="0">
              <a:latin typeface="Gill Sans MT" panose="020B0502020104020203" pitchFamily="34" charset="0"/>
            </a:rPr>
            <a:t>Months with no current loan</a:t>
          </a:r>
        </a:p>
      </dgm:t>
    </dgm:pt>
    <dgm:pt modelId="{86D67530-06D0-47E2-B10F-BF2B453DE53C}" type="parTrans" cxnId="{2D703C21-F674-4FA9-9A5A-7006AEF4F3CB}">
      <dgm:prSet/>
      <dgm:spPr/>
      <dgm:t>
        <a:bodyPr/>
        <a:lstStyle/>
        <a:p>
          <a:endParaRPr lang="en-US"/>
        </a:p>
      </dgm:t>
    </dgm:pt>
    <dgm:pt modelId="{235E91B2-52CD-4C74-B46D-055D156861C7}" type="sibTrans" cxnId="{2D703C21-F674-4FA9-9A5A-7006AEF4F3CB}">
      <dgm:prSet/>
      <dgm:spPr/>
      <dgm:t>
        <a:bodyPr/>
        <a:lstStyle/>
        <a:p>
          <a:endParaRPr lang="en-US"/>
        </a:p>
      </dgm:t>
    </dgm:pt>
    <dgm:pt modelId="{BE9C3351-A89A-41F9-A1A7-1363CFC3CA1E}" type="pres">
      <dgm:prSet presAssocID="{D0A031C5-7D64-4A41-B798-C73466548373}" presName="linear" presStyleCnt="0">
        <dgm:presLayoutVars>
          <dgm:animLvl val="lvl"/>
          <dgm:resizeHandles val="exact"/>
        </dgm:presLayoutVars>
      </dgm:prSet>
      <dgm:spPr/>
    </dgm:pt>
    <dgm:pt modelId="{DA02F88F-C59D-494D-815E-A7227220F5E5}" type="pres">
      <dgm:prSet presAssocID="{A2E14EBB-89E9-48BD-8B2B-92343215F8D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3ED4AEE-386A-4216-8E19-2B0FAD697D44}" type="pres">
      <dgm:prSet presAssocID="{69FA297E-02B7-4D7F-8D52-288E91FE6007}" presName="spacer" presStyleCnt="0"/>
      <dgm:spPr/>
    </dgm:pt>
    <dgm:pt modelId="{49CC37F0-0F02-480E-97F4-675025DE7A56}" type="pres">
      <dgm:prSet presAssocID="{219E1109-E88C-4370-A9B9-6E6812C04A6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DDF462A-A394-4175-819D-F1E5AB8B532E}" type="pres">
      <dgm:prSet presAssocID="{9DC234CA-B2D4-4138-B490-453FBFE349C4}" presName="spacer" presStyleCnt="0"/>
      <dgm:spPr/>
    </dgm:pt>
    <dgm:pt modelId="{DF841A9B-897D-47D1-A966-F9DC729A7C4A}" type="pres">
      <dgm:prSet presAssocID="{3402D575-97EC-4FE4-82D8-633DBE3BCA0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73EAB84-C563-46EC-B7EC-4BAEE82F08CE}" type="pres">
      <dgm:prSet presAssocID="{19DBA7FA-0135-455D-9CF9-3E3D8CF35F27}" presName="spacer" presStyleCnt="0"/>
      <dgm:spPr/>
    </dgm:pt>
    <dgm:pt modelId="{BE27B0F6-5C42-4FEC-8492-686970B2D9FB}" type="pres">
      <dgm:prSet presAssocID="{5989492A-BCF6-4BF6-AC5E-97991D0E3FC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0F4F3AD-F62A-4488-AEB0-E1AE72935DFE}" type="pres">
      <dgm:prSet presAssocID="{7BC98625-5845-4370-8A68-9BF006B18240}" presName="spacer" presStyleCnt="0"/>
      <dgm:spPr/>
    </dgm:pt>
    <dgm:pt modelId="{DEDC64D9-54CB-4106-B30C-0BDE0CC2DD02}" type="pres">
      <dgm:prSet presAssocID="{2196D01C-CBF3-4C7C-8022-D94679C145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BB988A1-2F30-4BF6-B146-6996D5418F00}" type="pres">
      <dgm:prSet presAssocID="{83D1FFE2-8436-4ADD-A9F0-2C3004142FCA}" presName="spacer" presStyleCnt="0"/>
      <dgm:spPr/>
    </dgm:pt>
    <dgm:pt modelId="{CAE5D4A0-46CB-47DC-B894-A0636E3C25BA}" type="pres">
      <dgm:prSet presAssocID="{24609906-DC49-4DB1-8472-169FD26FA39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D703C21-F674-4FA9-9A5A-7006AEF4F3CB}" srcId="{D0A031C5-7D64-4A41-B798-C73466548373}" destId="{24609906-DC49-4DB1-8472-169FD26FA39D}" srcOrd="5" destOrd="0" parTransId="{86D67530-06D0-47E2-B10F-BF2B453DE53C}" sibTransId="{235E91B2-52CD-4C74-B46D-055D156861C7}"/>
    <dgm:cxn modelId="{193A3A24-3608-4B44-B4A1-18C7E7A2D4EA}" type="presOf" srcId="{24609906-DC49-4DB1-8472-169FD26FA39D}" destId="{CAE5D4A0-46CB-47DC-B894-A0636E3C25BA}" srcOrd="0" destOrd="0" presId="urn:microsoft.com/office/officeart/2005/8/layout/vList2"/>
    <dgm:cxn modelId="{68654D4D-C66C-462E-B915-0928175028AA}" type="presOf" srcId="{2196D01C-CBF3-4C7C-8022-D94679C14575}" destId="{DEDC64D9-54CB-4106-B30C-0BDE0CC2DD02}" srcOrd="0" destOrd="0" presId="urn:microsoft.com/office/officeart/2005/8/layout/vList2"/>
    <dgm:cxn modelId="{96EB917A-CB76-4837-9E4C-B093EF4C8151}" srcId="{D0A031C5-7D64-4A41-B798-C73466548373}" destId="{A2E14EBB-89E9-48BD-8B2B-92343215F8DA}" srcOrd="0" destOrd="0" parTransId="{BEAE00D4-C244-4BC9-BF8A-7A6FF4BA3275}" sibTransId="{69FA297E-02B7-4D7F-8D52-288E91FE6007}"/>
    <dgm:cxn modelId="{ADE8EB7A-BDFA-4DF6-9354-D3A4B04D159F}" type="presOf" srcId="{3402D575-97EC-4FE4-82D8-633DBE3BCA0A}" destId="{DF841A9B-897D-47D1-A966-F9DC729A7C4A}" srcOrd="0" destOrd="0" presId="urn:microsoft.com/office/officeart/2005/8/layout/vList2"/>
    <dgm:cxn modelId="{D685867F-C2FB-40A6-8D40-0AE944882985}" srcId="{D0A031C5-7D64-4A41-B798-C73466548373}" destId="{5989492A-BCF6-4BF6-AC5E-97991D0E3FC8}" srcOrd="3" destOrd="0" parTransId="{EA92333A-F961-4F7D-BE0A-749AE6EC30B0}" sibTransId="{7BC98625-5845-4370-8A68-9BF006B18240}"/>
    <dgm:cxn modelId="{FBF10F82-F460-42FA-B200-6EACD4399E78}" srcId="{D0A031C5-7D64-4A41-B798-C73466548373}" destId="{3402D575-97EC-4FE4-82D8-633DBE3BCA0A}" srcOrd="2" destOrd="0" parTransId="{C563BC32-BEC5-4398-B4C6-4629930986E8}" sibTransId="{19DBA7FA-0135-455D-9CF9-3E3D8CF35F27}"/>
    <dgm:cxn modelId="{D146F384-7123-4905-841E-9434CAD8B5A0}" type="presOf" srcId="{A2E14EBB-89E9-48BD-8B2B-92343215F8DA}" destId="{DA02F88F-C59D-494D-815E-A7227220F5E5}" srcOrd="0" destOrd="0" presId="urn:microsoft.com/office/officeart/2005/8/layout/vList2"/>
    <dgm:cxn modelId="{6CF12EA7-0AF4-4713-A3E8-E1D0D9B8D161}" srcId="{D0A031C5-7D64-4A41-B798-C73466548373}" destId="{219E1109-E88C-4370-A9B9-6E6812C04A68}" srcOrd="1" destOrd="0" parTransId="{260DF531-6A96-4D84-AC05-9F9491CBB12C}" sibTransId="{9DC234CA-B2D4-4138-B490-453FBFE349C4}"/>
    <dgm:cxn modelId="{C44E1ABF-F57C-445F-8ECD-DC11CF34F8B2}" type="presOf" srcId="{D0A031C5-7D64-4A41-B798-C73466548373}" destId="{BE9C3351-A89A-41F9-A1A7-1363CFC3CA1E}" srcOrd="0" destOrd="0" presId="urn:microsoft.com/office/officeart/2005/8/layout/vList2"/>
    <dgm:cxn modelId="{88D616D4-A91F-4BA6-A567-719C03F09C06}" type="presOf" srcId="{5989492A-BCF6-4BF6-AC5E-97991D0E3FC8}" destId="{BE27B0F6-5C42-4FEC-8492-686970B2D9FB}" srcOrd="0" destOrd="0" presId="urn:microsoft.com/office/officeart/2005/8/layout/vList2"/>
    <dgm:cxn modelId="{F226A8D6-358B-4563-A7CA-AE19E7B84B47}" srcId="{D0A031C5-7D64-4A41-B798-C73466548373}" destId="{2196D01C-CBF3-4C7C-8022-D94679C14575}" srcOrd="4" destOrd="0" parTransId="{E9870E43-3217-40D8-A16F-59F63137115E}" sibTransId="{83D1FFE2-8436-4ADD-A9F0-2C3004142FCA}"/>
    <dgm:cxn modelId="{05103CEA-FBAC-409D-911A-62822D762706}" type="presOf" srcId="{219E1109-E88C-4370-A9B9-6E6812C04A68}" destId="{49CC37F0-0F02-480E-97F4-675025DE7A56}" srcOrd="0" destOrd="0" presId="urn:microsoft.com/office/officeart/2005/8/layout/vList2"/>
    <dgm:cxn modelId="{0CA7D991-8B9B-416F-AD95-FA210EF68773}" type="presParOf" srcId="{BE9C3351-A89A-41F9-A1A7-1363CFC3CA1E}" destId="{DA02F88F-C59D-494D-815E-A7227220F5E5}" srcOrd="0" destOrd="0" presId="urn:microsoft.com/office/officeart/2005/8/layout/vList2"/>
    <dgm:cxn modelId="{046AC5A1-AA5C-42AC-93C4-50AA70A8ECAC}" type="presParOf" srcId="{BE9C3351-A89A-41F9-A1A7-1363CFC3CA1E}" destId="{A3ED4AEE-386A-4216-8E19-2B0FAD697D44}" srcOrd="1" destOrd="0" presId="urn:microsoft.com/office/officeart/2005/8/layout/vList2"/>
    <dgm:cxn modelId="{1B286CF5-DBAD-47D9-848A-A9C34ADDD87D}" type="presParOf" srcId="{BE9C3351-A89A-41F9-A1A7-1363CFC3CA1E}" destId="{49CC37F0-0F02-480E-97F4-675025DE7A56}" srcOrd="2" destOrd="0" presId="urn:microsoft.com/office/officeart/2005/8/layout/vList2"/>
    <dgm:cxn modelId="{E704E5D1-A627-4588-811D-8B7D739DA996}" type="presParOf" srcId="{BE9C3351-A89A-41F9-A1A7-1363CFC3CA1E}" destId="{CDDF462A-A394-4175-819D-F1E5AB8B532E}" srcOrd="3" destOrd="0" presId="urn:microsoft.com/office/officeart/2005/8/layout/vList2"/>
    <dgm:cxn modelId="{20FE2899-D9A5-43EB-8876-F410E7ECD850}" type="presParOf" srcId="{BE9C3351-A89A-41F9-A1A7-1363CFC3CA1E}" destId="{DF841A9B-897D-47D1-A966-F9DC729A7C4A}" srcOrd="4" destOrd="0" presId="urn:microsoft.com/office/officeart/2005/8/layout/vList2"/>
    <dgm:cxn modelId="{E7AF3870-0139-4476-9860-D9869D64D773}" type="presParOf" srcId="{BE9C3351-A89A-41F9-A1A7-1363CFC3CA1E}" destId="{373EAB84-C563-46EC-B7EC-4BAEE82F08CE}" srcOrd="5" destOrd="0" presId="urn:microsoft.com/office/officeart/2005/8/layout/vList2"/>
    <dgm:cxn modelId="{79286CEF-3906-4362-8835-095AF38A85A2}" type="presParOf" srcId="{BE9C3351-A89A-41F9-A1A7-1363CFC3CA1E}" destId="{BE27B0F6-5C42-4FEC-8492-686970B2D9FB}" srcOrd="6" destOrd="0" presId="urn:microsoft.com/office/officeart/2005/8/layout/vList2"/>
    <dgm:cxn modelId="{EAB11C25-CF10-4BDE-B757-16518F0A7B15}" type="presParOf" srcId="{BE9C3351-A89A-41F9-A1A7-1363CFC3CA1E}" destId="{70F4F3AD-F62A-4488-AEB0-E1AE72935DFE}" srcOrd="7" destOrd="0" presId="urn:microsoft.com/office/officeart/2005/8/layout/vList2"/>
    <dgm:cxn modelId="{CB1D0A79-C3A8-4D9B-9563-0791A4B8C8DE}" type="presParOf" srcId="{BE9C3351-A89A-41F9-A1A7-1363CFC3CA1E}" destId="{DEDC64D9-54CB-4106-B30C-0BDE0CC2DD02}" srcOrd="8" destOrd="0" presId="urn:microsoft.com/office/officeart/2005/8/layout/vList2"/>
    <dgm:cxn modelId="{B9933775-1858-40CB-996C-7F117137543D}" type="presParOf" srcId="{BE9C3351-A89A-41F9-A1A7-1363CFC3CA1E}" destId="{EBB988A1-2F30-4BF6-B146-6996D5418F00}" srcOrd="9" destOrd="0" presId="urn:microsoft.com/office/officeart/2005/8/layout/vList2"/>
    <dgm:cxn modelId="{423A89B7-11B3-4B11-93B0-7B5E42FE5525}" type="presParOf" srcId="{BE9C3351-A89A-41F9-A1A7-1363CFC3CA1E}" destId="{CAE5D4A0-46CB-47DC-B894-A0636E3C25B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0356F7-D73E-490B-B1F8-B2ACA2CF86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E475794-55EB-439D-A668-766B588C97F6}">
      <dgm:prSet/>
      <dgm:spPr/>
      <dgm:t>
        <a:bodyPr/>
        <a:lstStyle/>
        <a:p>
          <a:r>
            <a:rPr lang="en-US"/>
            <a:t>Low R2 scores may indicate wide variation in variables affecting outcomes</a:t>
          </a:r>
        </a:p>
      </dgm:t>
    </dgm:pt>
    <dgm:pt modelId="{CCF3409E-8918-4E91-AF87-9731CC9E4E96}" type="parTrans" cxnId="{217AF510-0C19-48F7-B64D-677F7C99AA80}">
      <dgm:prSet/>
      <dgm:spPr/>
      <dgm:t>
        <a:bodyPr/>
        <a:lstStyle/>
        <a:p>
          <a:endParaRPr lang="en-US"/>
        </a:p>
      </dgm:t>
    </dgm:pt>
    <dgm:pt modelId="{3F1F9C3F-547A-4956-BA08-254933AEE58D}" type="sibTrans" cxnId="{217AF510-0C19-48F7-B64D-677F7C99AA80}">
      <dgm:prSet/>
      <dgm:spPr/>
      <dgm:t>
        <a:bodyPr/>
        <a:lstStyle/>
        <a:p>
          <a:endParaRPr lang="en-US"/>
        </a:p>
      </dgm:t>
    </dgm:pt>
    <dgm:pt modelId="{8F8EAF3B-BA64-4C4D-885B-BCA54CEBC5F6}">
      <dgm:prSet/>
      <dgm:spPr/>
      <dgm:t>
        <a:bodyPr/>
        <a:lstStyle/>
        <a:p>
          <a:r>
            <a:rPr lang="en-US"/>
            <a:t>Target variable can be better refined based on domain knowledge</a:t>
          </a:r>
        </a:p>
      </dgm:t>
    </dgm:pt>
    <dgm:pt modelId="{AE1E4BCB-EBC2-412D-BDE0-0CECC56C6A91}" type="parTrans" cxnId="{113206D2-7813-4AA4-A791-018B5CA62C68}">
      <dgm:prSet/>
      <dgm:spPr/>
      <dgm:t>
        <a:bodyPr/>
        <a:lstStyle/>
        <a:p>
          <a:endParaRPr lang="en-US"/>
        </a:p>
      </dgm:t>
    </dgm:pt>
    <dgm:pt modelId="{0CDD04C8-A3BB-4B4C-9E49-EFBDEA352449}" type="sibTrans" cxnId="{113206D2-7813-4AA4-A791-018B5CA62C68}">
      <dgm:prSet/>
      <dgm:spPr/>
      <dgm:t>
        <a:bodyPr/>
        <a:lstStyle/>
        <a:p>
          <a:endParaRPr lang="en-US"/>
        </a:p>
      </dgm:t>
    </dgm:pt>
    <dgm:pt modelId="{4A13D094-9548-47AE-9DD6-3D8FE37B6E6F}">
      <dgm:prSet/>
      <dgm:spPr/>
      <dgm:t>
        <a:bodyPr/>
        <a:lstStyle/>
        <a:p>
          <a:r>
            <a:rPr lang="en-US"/>
            <a:t>Incorporate more variables such as aggregated personal debt</a:t>
          </a:r>
        </a:p>
      </dgm:t>
    </dgm:pt>
    <dgm:pt modelId="{AE7F801B-F9E6-4309-B7AD-89553290DC99}" type="parTrans" cxnId="{83884013-135D-4CBE-A676-D0418E2C622A}">
      <dgm:prSet/>
      <dgm:spPr/>
      <dgm:t>
        <a:bodyPr/>
        <a:lstStyle/>
        <a:p>
          <a:endParaRPr lang="en-US"/>
        </a:p>
      </dgm:t>
    </dgm:pt>
    <dgm:pt modelId="{30AB8019-66AD-4E84-B28E-CFDE1F0430D4}" type="sibTrans" cxnId="{83884013-135D-4CBE-A676-D0418E2C622A}">
      <dgm:prSet/>
      <dgm:spPr/>
      <dgm:t>
        <a:bodyPr/>
        <a:lstStyle/>
        <a:p>
          <a:endParaRPr lang="en-US"/>
        </a:p>
      </dgm:t>
    </dgm:pt>
    <dgm:pt modelId="{0595AB2D-29CD-45B5-8563-5DE59A502C4C}">
      <dgm:prSet/>
      <dgm:spPr/>
      <dgm:t>
        <a:bodyPr/>
        <a:lstStyle/>
        <a:p>
          <a:r>
            <a:rPr lang="en-US"/>
            <a:t>Find larger customer database with less customer duplication error</a:t>
          </a:r>
        </a:p>
      </dgm:t>
    </dgm:pt>
    <dgm:pt modelId="{4B7CBFEB-D5CA-4023-8D13-F7FC07CC911D}" type="parTrans" cxnId="{105CC88E-9436-477B-BCDD-59EF0AB65079}">
      <dgm:prSet/>
      <dgm:spPr/>
      <dgm:t>
        <a:bodyPr/>
        <a:lstStyle/>
        <a:p>
          <a:endParaRPr lang="en-US"/>
        </a:p>
      </dgm:t>
    </dgm:pt>
    <dgm:pt modelId="{670BBDA9-3A25-4B35-A9D7-CFE1AC7249BB}" type="sibTrans" cxnId="{105CC88E-9436-477B-BCDD-59EF0AB65079}">
      <dgm:prSet/>
      <dgm:spPr/>
      <dgm:t>
        <a:bodyPr/>
        <a:lstStyle/>
        <a:p>
          <a:endParaRPr lang="en-US"/>
        </a:p>
      </dgm:t>
    </dgm:pt>
    <dgm:pt modelId="{01B81DEC-3021-4734-A84E-0A56223610B9}" type="pres">
      <dgm:prSet presAssocID="{B60356F7-D73E-490B-B1F8-B2ACA2CF86A3}" presName="root" presStyleCnt="0">
        <dgm:presLayoutVars>
          <dgm:dir/>
          <dgm:resizeHandles val="exact"/>
        </dgm:presLayoutVars>
      </dgm:prSet>
      <dgm:spPr/>
    </dgm:pt>
    <dgm:pt modelId="{D968AA47-1263-4AEC-A1A0-CD43DF574D6D}" type="pres">
      <dgm:prSet presAssocID="{3E475794-55EB-439D-A668-766B588C97F6}" presName="compNode" presStyleCnt="0"/>
      <dgm:spPr/>
    </dgm:pt>
    <dgm:pt modelId="{FFEE68B8-A9C5-48A0-8C29-06C3A4654ED2}" type="pres">
      <dgm:prSet presAssocID="{3E475794-55EB-439D-A668-766B588C97F6}" presName="bgRect" presStyleLbl="bgShp" presStyleIdx="0" presStyleCnt="4" custLinFactNeighborX="1487" custLinFactNeighborY="-197"/>
      <dgm:spPr/>
    </dgm:pt>
    <dgm:pt modelId="{81117FEB-DC49-4F7B-A343-8E4572CBA95A}" type="pres">
      <dgm:prSet presAssocID="{3E475794-55EB-439D-A668-766B588C97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0EB1A38-4AA9-4AB3-B628-62768252C3EF}" type="pres">
      <dgm:prSet presAssocID="{3E475794-55EB-439D-A668-766B588C97F6}" presName="spaceRect" presStyleCnt="0"/>
      <dgm:spPr/>
    </dgm:pt>
    <dgm:pt modelId="{2752AF39-47F1-4A1B-A9B8-0CD14919AD90}" type="pres">
      <dgm:prSet presAssocID="{3E475794-55EB-439D-A668-766B588C97F6}" presName="parTx" presStyleLbl="revTx" presStyleIdx="0" presStyleCnt="4">
        <dgm:presLayoutVars>
          <dgm:chMax val="0"/>
          <dgm:chPref val="0"/>
        </dgm:presLayoutVars>
      </dgm:prSet>
      <dgm:spPr/>
    </dgm:pt>
    <dgm:pt modelId="{55E67193-6240-48BA-9DEE-131C911B820C}" type="pres">
      <dgm:prSet presAssocID="{3F1F9C3F-547A-4956-BA08-254933AEE58D}" presName="sibTrans" presStyleCnt="0"/>
      <dgm:spPr/>
    </dgm:pt>
    <dgm:pt modelId="{2B8BCEE7-1AEF-485A-B9BB-D8D45C2C5759}" type="pres">
      <dgm:prSet presAssocID="{8F8EAF3B-BA64-4C4D-885B-BCA54CEBC5F6}" presName="compNode" presStyleCnt="0"/>
      <dgm:spPr/>
    </dgm:pt>
    <dgm:pt modelId="{5C41C87C-964C-4824-B6F8-5F21EAEF27D2}" type="pres">
      <dgm:prSet presAssocID="{8F8EAF3B-BA64-4C4D-885B-BCA54CEBC5F6}" presName="bgRect" presStyleLbl="bgShp" presStyleIdx="1" presStyleCnt="4"/>
      <dgm:spPr/>
    </dgm:pt>
    <dgm:pt modelId="{0BDD6C87-6A69-426D-BBE3-0FFB1D3AD021}" type="pres">
      <dgm:prSet presAssocID="{8F8EAF3B-BA64-4C4D-885B-BCA54CEBC5F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AEE8614-FB66-4A20-9086-D36B42E9FF72}" type="pres">
      <dgm:prSet presAssocID="{8F8EAF3B-BA64-4C4D-885B-BCA54CEBC5F6}" presName="spaceRect" presStyleCnt="0"/>
      <dgm:spPr/>
    </dgm:pt>
    <dgm:pt modelId="{2AA31AE8-0079-441F-AFA5-7954715ADF4B}" type="pres">
      <dgm:prSet presAssocID="{8F8EAF3B-BA64-4C4D-885B-BCA54CEBC5F6}" presName="parTx" presStyleLbl="revTx" presStyleIdx="1" presStyleCnt="4">
        <dgm:presLayoutVars>
          <dgm:chMax val="0"/>
          <dgm:chPref val="0"/>
        </dgm:presLayoutVars>
      </dgm:prSet>
      <dgm:spPr/>
    </dgm:pt>
    <dgm:pt modelId="{2A8CF7BF-F6FA-46C5-B302-EEDDB3F88FF0}" type="pres">
      <dgm:prSet presAssocID="{0CDD04C8-A3BB-4B4C-9E49-EFBDEA352449}" presName="sibTrans" presStyleCnt="0"/>
      <dgm:spPr/>
    </dgm:pt>
    <dgm:pt modelId="{6DB4995E-03BA-4BC5-AED4-6693663EFD40}" type="pres">
      <dgm:prSet presAssocID="{4A13D094-9548-47AE-9DD6-3D8FE37B6E6F}" presName="compNode" presStyleCnt="0"/>
      <dgm:spPr/>
    </dgm:pt>
    <dgm:pt modelId="{317A5D12-2D44-4E23-A7FB-86C11B70BDA7}" type="pres">
      <dgm:prSet presAssocID="{4A13D094-9548-47AE-9DD6-3D8FE37B6E6F}" presName="bgRect" presStyleLbl="bgShp" presStyleIdx="2" presStyleCnt="4"/>
      <dgm:spPr/>
    </dgm:pt>
    <dgm:pt modelId="{4ACDD51E-1F18-40AD-B901-73A744E4E19A}" type="pres">
      <dgm:prSet presAssocID="{4A13D094-9548-47AE-9DD6-3D8FE37B6E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84EC463-2929-4F80-B296-D8D493999717}" type="pres">
      <dgm:prSet presAssocID="{4A13D094-9548-47AE-9DD6-3D8FE37B6E6F}" presName="spaceRect" presStyleCnt="0"/>
      <dgm:spPr/>
    </dgm:pt>
    <dgm:pt modelId="{2DF9D858-3ED5-4694-BF3B-CCE4BABFE64B}" type="pres">
      <dgm:prSet presAssocID="{4A13D094-9548-47AE-9DD6-3D8FE37B6E6F}" presName="parTx" presStyleLbl="revTx" presStyleIdx="2" presStyleCnt="4">
        <dgm:presLayoutVars>
          <dgm:chMax val="0"/>
          <dgm:chPref val="0"/>
        </dgm:presLayoutVars>
      </dgm:prSet>
      <dgm:spPr/>
    </dgm:pt>
    <dgm:pt modelId="{F69B7C0E-6218-4333-B1D5-4E054ECC930C}" type="pres">
      <dgm:prSet presAssocID="{30AB8019-66AD-4E84-B28E-CFDE1F0430D4}" presName="sibTrans" presStyleCnt="0"/>
      <dgm:spPr/>
    </dgm:pt>
    <dgm:pt modelId="{C38BDC55-7710-4D7D-94A0-01BBFF3C8CEF}" type="pres">
      <dgm:prSet presAssocID="{0595AB2D-29CD-45B5-8563-5DE59A502C4C}" presName="compNode" presStyleCnt="0"/>
      <dgm:spPr/>
    </dgm:pt>
    <dgm:pt modelId="{8FF8B2D4-459E-4B51-B413-B497A1E6A12A}" type="pres">
      <dgm:prSet presAssocID="{0595AB2D-29CD-45B5-8563-5DE59A502C4C}" presName="bgRect" presStyleLbl="bgShp" presStyleIdx="3" presStyleCnt="4"/>
      <dgm:spPr/>
    </dgm:pt>
    <dgm:pt modelId="{470175FA-81C0-49A5-9A2A-202BA4B53E37}" type="pres">
      <dgm:prSet presAssocID="{0595AB2D-29CD-45B5-8563-5DE59A502C4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E46A84-4456-4AD4-9212-824ED3A02FC2}" type="pres">
      <dgm:prSet presAssocID="{0595AB2D-29CD-45B5-8563-5DE59A502C4C}" presName="spaceRect" presStyleCnt="0"/>
      <dgm:spPr/>
    </dgm:pt>
    <dgm:pt modelId="{957E5C19-CA98-4FF0-B350-834681F264E1}" type="pres">
      <dgm:prSet presAssocID="{0595AB2D-29CD-45B5-8563-5DE59A502C4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17AF510-0C19-48F7-B64D-677F7C99AA80}" srcId="{B60356F7-D73E-490B-B1F8-B2ACA2CF86A3}" destId="{3E475794-55EB-439D-A668-766B588C97F6}" srcOrd="0" destOrd="0" parTransId="{CCF3409E-8918-4E91-AF87-9731CC9E4E96}" sibTransId="{3F1F9C3F-547A-4956-BA08-254933AEE58D}"/>
    <dgm:cxn modelId="{83884013-135D-4CBE-A676-D0418E2C622A}" srcId="{B60356F7-D73E-490B-B1F8-B2ACA2CF86A3}" destId="{4A13D094-9548-47AE-9DD6-3D8FE37B6E6F}" srcOrd="2" destOrd="0" parTransId="{AE7F801B-F9E6-4309-B7AD-89553290DC99}" sibTransId="{30AB8019-66AD-4E84-B28E-CFDE1F0430D4}"/>
    <dgm:cxn modelId="{2811F832-B397-4847-92FD-3AA8C2CC3290}" type="presOf" srcId="{3E475794-55EB-439D-A668-766B588C97F6}" destId="{2752AF39-47F1-4A1B-A9B8-0CD14919AD90}" srcOrd="0" destOrd="0" presId="urn:microsoft.com/office/officeart/2018/2/layout/IconVerticalSolidList"/>
    <dgm:cxn modelId="{D02B855B-5534-410A-AE36-27C267B6C1C6}" type="presOf" srcId="{8F8EAF3B-BA64-4C4D-885B-BCA54CEBC5F6}" destId="{2AA31AE8-0079-441F-AFA5-7954715ADF4B}" srcOrd="0" destOrd="0" presId="urn:microsoft.com/office/officeart/2018/2/layout/IconVerticalSolidList"/>
    <dgm:cxn modelId="{E298654E-53EC-4C97-A059-A141BCAD27CC}" type="presOf" srcId="{B60356F7-D73E-490B-B1F8-B2ACA2CF86A3}" destId="{01B81DEC-3021-4734-A84E-0A56223610B9}" srcOrd="0" destOrd="0" presId="urn:microsoft.com/office/officeart/2018/2/layout/IconVerticalSolidList"/>
    <dgm:cxn modelId="{ADF96673-5303-4A31-8DE6-A86C283DCBB9}" type="presOf" srcId="{4A13D094-9548-47AE-9DD6-3D8FE37B6E6F}" destId="{2DF9D858-3ED5-4694-BF3B-CCE4BABFE64B}" srcOrd="0" destOrd="0" presId="urn:microsoft.com/office/officeart/2018/2/layout/IconVerticalSolidList"/>
    <dgm:cxn modelId="{105CC88E-9436-477B-BCDD-59EF0AB65079}" srcId="{B60356F7-D73E-490B-B1F8-B2ACA2CF86A3}" destId="{0595AB2D-29CD-45B5-8563-5DE59A502C4C}" srcOrd="3" destOrd="0" parTransId="{4B7CBFEB-D5CA-4023-8D13-F7FC07CC911D}" sibTransId="{670BBDA9-3A25-4B35-A9D7-CFE1AC7249BB}"/>
    <dgm:cxn modelId="{113206D2-7813-4AA4-A791-018B5CA62C68}" srcId="{B60356F7-D73E-490B-B1F8-B2ACA2CF86A3}" destId="{8F8EAF3B-BA64-4C4D-885B-BCA54CEBC5F6}" srcOrd="1" destOrd="0" parTransId="{AE1E4BCB-EBC2-412D-BDE0-0CECC56C6A91}" sibTransId="{0CDD04C8-A3BB-4B4C-9E49-EFBDEA352449}"/>
    <dgm:cxn modelId="{1C91D4DE-700A-495B-98CB-F6BD7FD13585}" type="presOf" srcId="{0595AB2D-29CD-45B5-8563-5DE59A502C4C}" destId="{957E5C19-CA98-4FF0-B350-834681F264E1}" srcOrd="0" destOrd="0" presId="urn:microsoft.com/office/officeart/2018/2/layout/IconVerticalSolidList"/>
    <dgm:cxn modelId="{987A113B-9C81-4ED4-9991-552DAAA51299}" type="presParOf" srcId="{01B81DEC-3021-4734-A84E-0A56223610B9}" destId="{D968AA47-1263-4AEC-A1A0-CD43DF574D6D}" srcOrd="0" destOrd="0" presId="urn:microsoft.com/office/officeart/2018/2/layout/IconVerticalSolidList"/>
    <dgm:cxn modelId="{5A87AA40-6D2E-45C9-A1B0-A75FCE255A42}" type="presParOf" srcId="{D968AA47-1263-4AEC-A1A0-CD43DF574D6D}" destId="{FFEE68B8-A9C5-48A0-8C29-06C3A4654ED2}" srcOrd="0" destOrd="0" presId="urn:microsoft.com/office/officeart/2018/2/layout/IconVerticalSolidList"/>
    <dgm:cxn modelId="{F5431822-7DF8-4E37-BC3E-CC811374AD21}" type="presParOf" srcId="{D968AA47-1263-4AEC-A1A0-CD43DF574D6D}" destId="{81117FEB-DC49-4F7B-A343-8E4572CBA95A}" srcOrd="1" destOrd="0" presId="urn:microsoft.com/office/officeart/2018/2/layout/IconVerticalSolidList"/>
    <dgm:cxn modelId="{FCEFBED6-2C54-4A28-9BC3-EA8A4ECFFA8F}" type="presParOf" srcId="{D968AA47-1263-4AEC-A1A0-CD43DF574D6D}" destId="{50EB1A38-4AA9-4AB3-B628-62768252C3EF}" srcOrd="2" destOrd="0" presId="urn:microsoft.com/office/officeart/2018/2/layout/IconVerticalSolidList"/>
    <dgm:cxn modelId="{11F0724D-8A1F-4B83-AB20-D9AD9C2CFF4F}" type="presParOf" srcId="{D968AA47-1263-4AEC-A1A0-CD43DF574D6D}" destId="{2752AF39-47F1-4A1B-A9B8-0CD14919AD90}" srcOrd="3" destOrd="0" presId="urn:microsoft.com/office/officeart/2018/2/layout/IconVerticalSolidList"/>
    <dgm:cxn modelId="{0763BE2A-D908-40E6-BEED-B31B29A9750F}" type="presParOf" srcId="{01B81DEC-3021-4734-A84E-0A56223610B9}" destId="{55E67193-6240-48BA-9DEE-131C911B820C}" srcOrd="1" destOrd="0" presId="urn:microsoft.com/office/officeart/2018/2/layout/IconVerticalSolidList"/>
    <dgm:cxn modelId="{E976DCFB-4B0C-4D64-959F-02A13903FB92}" type="presParOf" srcId="{01B81DEC-3021-4734-A84E-0A56223610B9}" destId="{2B8BCEE7-1AEF-485A-B9BB-D8D45C2C5759}" srcOrd="2" destOrd="0" presId="urn:microsoft.com/office/officeart/2018/2/layout/IconVerticalSolidList"/>
    <dgm:cxn modelId="{83089EA0-C1F8-4F29-B3BC-8462AD727901}" type="presParOf" srcId="{2B8BCEE7-1AEF-485A-B9BB-D8D45C2C5759}" destId="{5C41C87C-964C-4824-B6F8-5F21EAEF27D2}" srcOrd="0" destOrd="0" presId="urn:microsoft.com/office/officeart/2018/2/layout/IconVerticalSolidList"/>
    <dgm:cxn modelId="{C68B3B51-1725-4047-8B80-B1099ED8B74D}" type="presParOf" srcId="{2B8BCEE7-1AEF-485A-B9BB-D8D45C2C5759}" destId="{0BDD6C87-6A69-426D-BBE3-0FFB1D3AD021}" srcOrd="1" destOrd="0" presId="urn:microsoft.com/office/officeart/2018/2/layout/IconVerticalSolidList"/>
    <dgm:cxn modelId="{E8F71AFA-AA8E-48F9-9F1E-93DB2D17B9E5}" type="presParOf" srcId="{2B8BCEE7-1AEF-485A-B9BB-D8D45C2C5759}" destId="{FAEE8614-FB66-4A20-9086-D36B42E9FF72}" srcOrd="2" destOrd="0" presId="urn:microsoft.com/office/officeart/2018/2/layout/IconVerticalSolidList"/>
    <dgm:cxn modelId="{5D99539C-15CE-4377-81E3-457AA42AAE84}" type="presParOf" srcId="{2B8BCEE7-1AEF-485A-B9BB-D8D45C2C5759}" destId="{2AA31AE8-0079-441F-AFA5-7954715ADF4B}" srcOrd="3" destOrd="0" presId="urn:microsoft.com/office/officeart/2018/2/layout/IconVerticalSolidList"/>
    <dgm:cxn modelId="{8190D9DD-94EC-476A-8E2E-EA3217541355}" type="presParOf" srcId="{01B81DEC-3021-4734-A84E-0A56223610B9}" destId="{2A8CF7BF-F6FA-46C5-B302-EEDDB3F88FF0}" srcOrd="3" destOrd="0" presId="urn:microsoft.com/office/officeart/2018/2/layout/IconVerticalSolidList"/>
    <dgm:cxn modelId="{46EE2D7A-2BB6-4B2D-9A36-146752CFD748}" type="presParOf" srcId="{01B81DEC-3021-4734-A84E-0A56223610B9}" destId="{6DB4995E-03BA-4BC5-AED4-6693663EFD40}" srcOrd="4" destOrd="0" presId="urn:microsoft.com/office/officeart/2018/2/layout/IconVerticalSolidList"/>
    <dgm:cxn modelId="{BC327BDE-577F-47DE-ACEA-81405D67A030}" type="presParOf" srcId="{6DB4995E-03BA-4BC5-AED4-6693663EFD40}" destId="{317A5D12-2D44-4E23-A7FB-86C11B70BDA7}" srcOrd="0" destOrd="0" presId="urn:microsoft.com/office/officeart/2018/2/layout/IconVerticalSolidList"/>
    <dgm:cxn modelId="{137B19D9-B426-4FDE-A45D-7EED1317738A}" type="presParOf" srcId="{6DB4995E-03BA-4BC5-AED4-6693663EFD40}" destId="{4ACDD51E-1F18-40AD-B901-73A744E4E19A}" srcOrd="1" destOrd="0" presId="urn:microsoft.com/office/officeart/2018/2/layout/IconVerticalSolidList"/>
    <dgm:cxn modelId="{0DD6822F-282E-4A32-854D-08C7DA6C0C8D}" type="presParOf" srcId="{6DB4995E-03BA-4BC5-AED4-6693663EFD40}" destId="{484EC463-2929-4F80-B296-D8D493999717}" srcOrd="2" destOrd="0" presId="urn:microsoft.com/office/officeart/2018/2/layout/IconVerticalSolidList"/>
    <dgm:cxn modelId="{B960DE97-4B5F-413F-8228-1D619028AD1F}" type="presParOf" srcId="{6DB4995E-03BA-4BC5-AED4-6693663EFD40}" destId="{2DF9D858-3ED5-4694-BF3B-CCE4BABFE64B}" srcOrd="3" destOrd="0" presId="urn:microsoft.com/office/officeart/2018/2/layout/IconVerticalSolidList"/>
    <dgm:cxn modelId="{20255FC1-EF04-474B-9D31-CAF0A1E7DF26}" type="presParOf" srcId="{01B81DEC-3021-4734-A84E-0A56223610B9}" destId="{F69B7C0E-6218-4333-B1D5-4E054ECC930C}" srcOrd="5" destOrd="0" presId="urn:microsoft.com/office/officeart/2018/2/layout/IconVerticalSolidList"/>
    <dgm:cxn modelId="{D99F3F28-775B-49BE-8E82-4EAD81C0445D}" type="presParOf" srcId="{01B81DEC-3021-4734-A84E-0A56223610B9}" destId="{C38BDC55-7710-4D7D-94A0-01BBFF3C8CEF}" srcOrd="6" destOrd="0" presId="urn:microsoft.com/office/officeart/2018/2/layout/IconVerticalSolidList"/>
    <dgm:cxn modelId="{D458EC4F-5AFE-4920-B770-D966E5F9DB6C}" type="presParOf" srcId="{C38BDC55-7710-4D7D-94A0-01BBFF3C8CEF}" destId="{8FF8B2D4-459E-4B51-B413-B497A1E6A12A}" srcOrd="0" destOrd="0" presId="urn:microsoft.com/office/officeart/2018/2/layout/IconVerticalSolidList"/>
    <dgm:cxn modelId="{D8BC6647-B953-41F8-BCE9-656F030F1F37}" type="presParOf" srcId="{C38BDC55-7710-4D7D-94A0-01BBFF3C8CEF}" destId="{470175FA-81C0-49A5-9A2A-202BA4B53E37}" srcOrd="1" destOrd="0" presId="urn:microsoft.com/office/officeart/2018/2/layout/IconVerticalSolidList"/>
    <dgm:cxn modelId="{F816E6E1-87B6-4112-A341-E63F2671A151}" type="presParOf" srcId="{C38BDC55-7710-4D7D-94A0-01BBFF3C8CEF}" destId="{4CE46A84-4456-4AD4-9212-824ED3A02FC2}" srcOrd="2" destOrd="0" presId="urn:microsoft.com/office/officeart/2018/2/layout/IconVerticalSolidList"/>
    <dgm:cxn modelId="{9BC4EC4E-3002-4B1E-BB9F-083C4CAA3205}" type="presParOf" srcId="{C38BDC55-7710-4D7D-94A0-01BBFF3C8CEF}" destId="{957E5C19-CA98-4FF0-B350-834681F264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B768-CB41-4CED-969A-6CB90F898BFC}">
      <dsp:nvSpPr>
        <dsp:cNvPr id="0" name=""/>
        <dsp:cNvSpPr/>
      </dsp:nvSpPr>
      <dsp:spPr>
        <a:xfrm>
          <a:off x="537" y="302966"/>
          <a:ext cx="2095173" cy="1257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Income</a:t>
          </a:r>
        </a:p>
      </dsp:txBody>
      <dsp:txXfrm>
        <a:off x="537" y="302966"/>
        <a:ext cx="2095173" cy="1257104"/>
      </dsp:txXfrm>
    </dsp:sp>
    <dsp:sp modelId="{5976D950-F4A4-4139-8F98-25390C475A66}">
      <dsp:nvSpPr>
        <dsp:cNvPr id="0" name=""/>
        <dsp:cNvSpPr/>
      </dsp:nvSpPr>
      <dsp:spPr>
        <a:xfrm>
          <a:off x="2305228" y="302966"/>
          <a:ext cx="2095173" cy="1257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Job status</a:t>
          </a:r>
        </a:p>
      </dsp:txBody>
      <dsp:txXfrm>
        <a:off x="2305228" y="302966"/>
        <a:ext cx="2095173" cy="1257104"/>
      </dsp:txXfrm>
    </dsp:sp>
    <dsp:sp modelId="{CC68A6D3-8A02-430E-AB12-B8BF71D6BD5D}">
      <dsp:nvSpPr>
        <dsp:cNvPr id="0" name=""/>
        <dsp:cNvSpPr/>
      </dsp:nvSpPr>
      <dsp:spPr>
        <a:xfrm>
          <a:off x="537" y="1769588"/>
          <a:ext cx="2095173" cy="1257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Car/home ownership</a:t>
          </a:r>
        </a:p>
      </dsp:txBody>
      <dsp:txXfrm>
        <a:off x="537" y="1769588"/>
        <a:ext cx="2095173" cy="1257104"/>
      </dsp:txXfrm>
    </dsp:sp>
    <dsp:sp modelId="{6180FD80-6B44-402C-B55E-B726522DB240}">
      <dsp:nvSpPr>
        <dsp:cNvPr id="0" name=""/>
        <dsp:cNvSpPr/>
      </dsp:nvSpPr>
      <dsp:spPr>
        <a:xfrm>
          <a:off x="2305228" y="1769588"/>
          <a:ext cx="2095173" cy="1257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Family size</a:t>
          </a:r>
        </a:p>
      </dsp:txBody>
      <dsp:txXfrm>
        <a:off x="2305228" y="1769588"/>
        <a:ext cx="2095173" cy="1257104"/>
      </dsp:txXfrm>
    </dsp:sp>
    <dsp:sp modelId="{5D7E06AC-ED21-453D-A650-3F9C759ED26A}">
      <dsp:nvSpPr>
        <dsp:cNvPr id="0" name=""/>
        <dsp:cNvSpPr/>
      </dsp:nvSpPr>
      <dsp:spPr>
        <a:xfrm>
          <a:off x="537" y="3236209"/>
          <a:ext cx="2095173" cy="1257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Age</a:t>
          </a:r>
        </a:p>
      </dsp:txBody>
      <dsp:txXfrm>
        <a:off x="537" y="3236209"/>
        <a:ext cx="2095173" cy="1257104"/>
      </dsp:txXfrm>
    </dsp:sp>
    <dsp:sp modelId="{73F107E6-F1DC-42C1-B7A5-3C49A38825BD}">
      <dsp:nvSpPr>
        <dsp:cNvPr id="0" name=""/>
        <dsp:cNvSpPr/>
      </dsp:nvSpPr>
      <dsp:spPr>
        <a:xfrm>
          <a:off x="2305228" y="3236209"/>
          <a:ext cx="2095173" cy="12571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Occupation</a:t>
          </a:r>
        </a:p>
      </dsp:txBody>
      <dsp:txXfrm>
        <a:off x="2305228" y="3236209"/>
        <a:ext cx="2095173" cy="1257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267E6-D425-4B21-8ED1-127FEBAC5770}">
      <dsp:nvSpPr>
        <dsp:cNvPr id="0" name=""/>
        <dsp:cNvSpPr/>
      </dsp:nvSpPr>
      <dsp:spPr>
        <a:xfrm>
          <a:off x="0" y="462240"/>
          <a:ext cx="10905066" cy="165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354" tIns="624840" rIns="846354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latin typeface="Gill Sans MT" panose="020B0502020104020203" pitchFamily="34" charset="0"/>
            </a:rPr>
            <a:t>Collected demographic and financial information about potential customers</a:t>
          </a:r>
        </a:p>
      </dsp:txBody>
      <dsp:txXfrm>
        <a:off x="0" y="462240"/>
        <a:ext cx="10905066" cy="1653750"/>
      </dsp:txXfrm>
    </dsp:sp>
    <dsp:sp modelId="{38F729F1-EECE-45D1-8F9F-DCE9CE531D35}">
      <dsp:nvSpPr>
        <dsp:cNvPr id="0" name=""/>
        <dsp:cNvSpPr/>
      </dsp:nvSpPr>
      <dsp:spPr>
        <a:xfrm>
          <a:off x="545253" y="19440"/>
          <a:ext cx="7633546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530" tIns="0" rIns="28853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ill Sans MT" panose="020B0502020104020203" pitchFamily="34" charset="0"/>
            </a:rPr>
            <a:t>Credit card application dataset</a:t>
          </a:r>
        </a:p>
      </dsp:txBody>
      <dsp:txXfrm>
        <a:off x="588484" y="62671"/>
        <a:ext cx="7547084" cy="799138"/>
      </dsp:txXfrm>
    </dsp:sp>
    <dsp:sp modelId="{44D7F489-49F5-4707-ABB9-C50F1ED84039}">
      <dsp:nvSpPr>
        <dsp:cNvPr id="0" name=""/>
        <dsp:cNvSpPr/>
      </dsp:nvSpPr>
      <dsp:spPr>
        <a:xfrm>
          <a:off x="0" y="2720791"/>
          <a:ext cx="10905066" cy="165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354" tIns="624840" rIns="846354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>
              <a:latin typeface="Gill Sans MT" panose="020B0502020104020203" pitchFamily="34" charset="0"/>
            </a:rPr>
            <a:t>Describes payment history for existing customers with the credit card company</a:t>
          </a:r>
        </a:p>
      </dsp:txBody>
      <dsp:txXfrm>
        <a:off x="0" y="2720791"/>
        <a:ext cx="10905066" cy="1653750"/>
      </dsp:txXfrm>
    </dsp:sp>
    <dsp:sp modelId="{CDBA971F-BD5A-4DB9-BDA4-1BB394D1ECE2}">
      <dsp:nvSpPr>
        <dsp:cNvPr id="0" name=""/>
        <dsp:cNvSpPr/>
      </dsp:nvSpPr>
      <dsp:spPr>
        <a:xfrm>
          <a:off x="545253" y="2277991"/>
          <a:ext cx="7633546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530" tIns="0" rIns="28853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ill Sans MT" panose="020B0502020104020203" pitchFamily="34" charset="0"/>
            </a:rPr>
            <a:t>Credit record dataset</a:t>
          </a:r>
        </a:p>
      </dsp:txBody>
      <dsp:txXfrm>
        <a:off x="588484" y="2321222"/>
        <a:ext cx="7547084" cy="799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EAA42-BE28-4F78-ACB1-B95DE70513F1}">
      <dsp:nvSpPr>
        <dsp:cNvPr id="0" name=""/>
        <dsp:cNvSpPr/>
      </dsp:nvSpPr>
      <dsp:spPr>
        <a:xfrm>
          <a:off x="53" y="147488"/>
          <a:ext cx="5095775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Gill Sans MT" panose="020B0502020104020203" pitchFamily="34" charset="0"/>
            </a:rPr>
            <a:t>Credit card application dataset</a:t>
          </a:r>
        </a:p>
      </dsp:txBody>
      <dsp:txXfrm>
        <a:off x="53" y="147488"/>
        <a:ext cx="5095775" cy="835200"/>
      </dsp:txXfrm>
    </dsp:sp>
    <dsp:sp modelId="{200A5D73-CD96-4BE8-BCC0-4977DA7562EB}">
      <dsp:nvSpPr>
        <dsp:cNvPr id="0" name=""/>
        <dsp:cNvSpPr/>
      </dsp:nvSpPr>
      <dsp:spPr>
        <a:xfrm>
          <a:off x="53" y="982688"/>
          <a:ext cx="5095775" cy="32638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Gill Sans MT" panose="020B0502020104020203" pitchFamily="34" charset="0"/>
            </a:rPr>
            <a:t>Over 438,000 customers responding to 17 variables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Gill Sans MT" panose="020B0502020104020203" pitchFamily="34" charset="0"/>
            </a:rPr>
            <a:t>47 duplicated IDs and 348,426 rows with identical information but different IDs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Gill Sans MT" panose="020B0502020104020203" pitchFamily="34" charset="0"/>
            </a:rPr>
            <a:t>90,084 unique customers left after cleaning</a:t>
          </a:r>
        </a:p>
      </dsp:txBody>
      <dsp:txXfrm>
        <a:off x="53" y="982688"/>
        <a:ext cx="5095775" cy="3263805"/>
      </dsp:txXfrm>
    </dsp:sp>
    <dsp:sp modelId="{2359F4E3-A9A7-4EF3-BD1E-F29199AF800A}">
      <dsp:nvSpPr>
        <dsp:cNvPr id="0" name=""/>
        <dsp:cNvSpPr/>
      </dsp:nvSpPr>
      <dsp:spPr>
        <a:xfrm>
          <a:off x="5809237" y="147488"/>
          <a:ext cx="5095775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Gill Sans MT" panose="020B0502020104020203" pitchFamily="34" charset="0"/>
            </a:rPr>
            <a:t>Credit record dataset</a:t>
          </a:r>
        </a:p>
      </dsp:txBody>
      <dsp:txXfrm>
        <a:off x="5809237" y="147488"/>
        <a:ext cx="5095775" cy="835200"/>
      </dsp:txXfrm>
    </dsp:sp>
    <dsp:sp modelId="{2C0B0265-462E-4B81-A41C-5134AE6FD33D}">
      <dsp:nvSpPr>
        <dsp:cNvPr id="0" name=""/>
        <dsp:cNvSpPr/>
      </dsp:nvSpPr>
      <dsp:spPr>
        <a:xfrm>
          <a:off x="5809237" y="982688"/>
          <a:ext cx="5095775" cy="32638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Gill Sans MT" panose="020B0502020104020203" pitchFamily="34" charset="0"/>
            </a:rPr>
            <a:t>45,985 customers total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Gill Sans MT" panose="020B0502020104020203" pitchFamily="34" charset="0"/>
            </a:rPr>
            <a:t>Only 5426 customers that are shared between the two datasets</a:t>
          </a:r>
        </a:p>
      </dsp:txBody>
      <dsp:txXfrm>
        <a:off x="5809237" y="982688"/>
        <a:ext cx="5095775" cy="32638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2F88F-C59D-494D-815E-A7227220F5E5}">
      <dsp:nvSpPr>
        <dsp:cNvPr id="0" name=""/>
        <dsp:cNvSpPr/>
      </dsp:nvSpPr>
      <dsp:spPr>
        <a:xfrm>
          <a:off x="0" y="87241"/>
          <a:ext cx="5229461" cy="722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Gill Sans MT" panose="020B0502020104020203" pitchFamily="34" charset="0"/>
            </a:rPr>
            <a:t>Income</a:t>
          </a:r>
        </a:p>
      </dsp:txBody>
      <dsp:txXfrm>
        <a:off x="35268" y="122509"/>
        <a:ext cx="5158925" cy="651938"/>
      </dsp:txXfrm>
    </dsp:sp>
    <dsp:sp modelId="{49CC37F0-0F02-480E-97F4-675025DE7A56}">
      <dsp:nvSpPr>
        <dsp:cNvPr id="0" name=""/>
        <dsp:cNvSpPr/>
      </dsp:nvSpPr>
      <dsp:spPr>
        <a:xfrm>
          <a:off x="0" y="864436"/>
          <a:ext cx="5229461" cy="722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Gill Sans MT" panose="020B0502020104020203" pitchFamily="34" charset="0"/>
            </a:rPr>
            <a:t>Days employed</a:t>
          </a:r>
        </a:p>
      </dsp:txBody>
      <dsp:txXfrm>
        <a:off x="35268" y="899704"/>
        <a:ext cx="5158925" cy="651938"/>
      </dsp:txXfrm>
    </dsp:sp>
    <dsp:sp modelId="{DF841A9B-897D-47D1-A966-F9DC729A7C4A}">
      <dsp:nvSpPr>
        <dsp:cNvPr id="0" name=""/>
        <dsp:cNvSpPr/>
      </dsp:nvSpPr>
      <dsp:spPr>
        <a:xfrm>
          <a:off x="0" y="1641631"/>
          <a:ext cx="5229461" cy="722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Gill Sans MT" panose="020B0502020104020203" pitchFamily="34" charset="0"/>
            </a:rPr>
            <a:t>Income type</a:t>
          </a:r>
        </a:p>
      </dsp:txBody>
      <dsp:txXfrm>
        <a:off x="35268" y="1676899"/>
        <a:ext cx="5158925" cy="651938"/>
      </dsp:txXfrm>
    </dsp:sp>
    <dsp:sp modelId="{BE27B0F6-5C42-4FEC-8492-686970B2D9FB}">
      <dsp:nvSpPr>
        <dsp:cNvPr id="0" name=""/>
        <dsp:cNvSpPr/>
      </dsp:nvSpPr>
      <dsp:spPr>
        <a:xfrm>
          <a:off x="0" y="2418826"/>
          <a:ext cx="5229461" cy="722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Gill Sans MT" panose="020B0502020104020203" pitchFamily="34" charset="0"/>
            </a:rPr>
            <a:t>Months overdue on credit card payment (or no repayment)</a:t>
          </a:r>
        </a:p>
      </dsp:txBody>
      <dsp:txXfrm>
        <a:off x="35268" y="2454094"/>
        <a:ext cx="5158925" cy="651938"/>
      </dsp:txXfrm>
    </dsp:sp>
    <dsp:sp modelId="{DEDC64D9-54CB-4106-B30C-0BDE0CC2DD02}">
      <dsp:nvSpPr>
        <dsp:cNvPr id="0" name=""/>
        <dsp:cNvSpPr/>
      </dsp:nvSpPr>
      <dsp:spPr>
        <a:xfrm>
          <a:off x="0" y="3196021"/>
          <a:ext cx="5229461" cy="722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Gill Sans MT" panose="020B0502020104020203" pitchFamily="34" charset="0"/>
            </a:rPr>
            <a:t>Months where credit card was paid off</a:t>
          </a:r>
        </a:p>
      </dsp:txBody>
      <dsp:txXfrm>
        <a:off x="35268" y="3231289"/>
        <a:ext cx="5158925" cy="651938"/>
      </dsp:txXfrm>
    </dsp:sp>
    <dsp:sp modelId="{CAE5D4A0-46CB-47DC-B894-A0636E3C25BA}">
      <dsp:nvSpPr>
        <dsp:cNvPr id="0" name=""/>
        <dsp:cNvSpPr/>
      </dsp:nvSpPr>
      <dsp:spPr>
        <a:xfrm>
          <a:off x="0" y="3973215"/>
          <a:ext cx="5229461" cy="722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Gill Sans MT" panose="020B0502020104020203" pitchFamily="34" charset="0"/>
            </a:rPr>
            <a:t>Months with no current loan</a:t>
          </a:r>
        </a:p>
      </dsp:txBody>
      <dsp:txXfrm>
        <a:off x="35268" y="4008483"/>
        <a:ext cx="5158925" cy="6519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E68B8-A9C5-48A0-8C29-06C3A4654ED2}">
      <dsp:nvSpPr>
        <dsp:cNvPr id="0" name=""/>
        <dsp:cNvSpPr/>
      </dsp:nvSpPr>
      <dsp:spPr>
        <a:xfrm>
          <a:off x="0" y="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17FEB-DC49-4F7B-A343-8E4572CBA95A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2AF39-47F1-4A1B-A9B8-0CD14919AD90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Low R2 scores may indicate wide variation in variables affecting outcomes</a:t>
          </a:r>
        </a:p>
      </dsp:txBody>
      <dsp:txXfrm>
        <a:off x="1432649" y="2447"/>
        <a:ext cx="5156041" cy="1240389"/>
      </dsp:txXfrm>
    </dsp:sp>
    <dsp:sp modelId="{5C41C87C-964C-4824-B6F8-5F21EAEF27D2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D6C87-6A69-426D-BBE3-0FFB1D3AD021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31AE8-0079-441F-AFA5-7954715ADF4B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Target variable can be better refined based on domain knowledge</a:t>
          </a:r>
        </a:p>
      </dsp:txBody>
      <dsp:txXfrm>
        <a:off x="1432649" y="1552933"/>
        <a:ext cx="5156041" cy="1240389"/>
      </dsp:txXfrm>
    </dsp:sp>
    <dsp:sp modelId="{317A5D12-2D44-4E23-A7FB-86C11B70BDA7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DD51E-1F18-40AD-B901-73A744E4E19A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F9D858-3ED5-4694-BF3B-CCE4BABFE64B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Incorporate more variables such as aggregated personal debt</a:t>
          </a:r>
        </a:p>
      </dsp:txBody>
      <dsp:txXfrm>
        <a:off x="1432649" y="3103420"/>
        <a:ext cx="5156041" cy="1240389"/>
      </dsp:txXfrm>
    </dsp:sp>
    <dsp:sp modelId="{8FF8B2D4-459E-4B51-B413-B497A1E6A12A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175FA-81C0-49A5-9A2A-202BA4B53E37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E5C19-CA98-4FF0-B350-834681F264E1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Find larger customer database with less customer duplication error</a:t>
          </a:r>
        </a:p>
      </dsp:txBody>
      <dsp:txXfrm>
        <a:off x="1432649" y="4653906"/>
        <a:ext cx="5156041" cy="1240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BF34D-3607-42C0-94E6-8E9AAC003299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1ADFA-D084-4C88-BC14-D6CBFB3A7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3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1ADFA-D084-4C88-BC14-D6CBFB3A71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3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1ADFA-D084-4C88-BC14-D6CBFB3A71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6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1ADFA-D084-4C88-BC14-D6CBFB3A71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1ADFA-D084-4C88-BC14-D6CBFB3A71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60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1ADFA-D084-4C88-BC14-D6CBFB3A71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26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1ADFA-D084-4C88-BC14-D6CBFB3A71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1ADFA-D084-4C88-BC14-D6CBFB3A71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82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1ADFA-D084-4C88-BC14-D6CBFB3A71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79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1ADFA-D084-4C88-BC14-D6CBFB3A71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6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1ADFA-D084-4C88-BC14-D6CBFB3A71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72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1ADFA-D084-4C88-BC14-D6CBFB3A71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2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1CDD-9A25-4BA1-B42D-E120A5228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3B3CE-7C27-4EE3-910E-546955F46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549F2-2C75-4807-A952-4E6541E4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AAEE3-83F4-4E9E-98AA-41178C82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24FA5-B855-495E-8CAA-B49394D6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8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0640-8CE1-4AD2-9416-DBB8747B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73034-E3D3-42BF-AC7A-A42987D64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324E6-6B6A-44BE-AB26-EF45D4473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543D3-F0D4-4675-8E70-BE63CA49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7C346-AE3A-4811-AE7F-27E4E031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19804F-3AF0-4F2D-ADB1-E7FA6D725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22052A-590E-432C-9CAC-8B2B7D74F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5A3BC-C17F-422A-AAA0-0F152588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CBA81-2C12-4E19-A987-533DE20A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93CF6-DA4C-4BE0-87D8-F3648B0E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35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391A-478B-4BED-92A0-726E1D9C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3C2C9-7F38-4C1C-A9B0-69633E630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1D377-545C-439F-B888-6B598389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C838A-D566-4663-B444-ED2F75087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23DA3-E59D-4E07-9ACA-F9812EC3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4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2E49-68C6-4802-A21A-D9272590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88C8F-F318-4995-80DF-4B603E8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17A3E-935F-405A-9E3B-3869BC982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998A2-A518-4686-B6BC-DE470055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DB48-F672-4489-B0B0-12C926DE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1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9A40-CFFF-4569-825D-95810DA8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55E03-0707-422D-9285-78FBE59FB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0C122-145F-43F5-A05C-955AC9004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AED5B-A5DE-4194-99EB-6135EF1A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20211-7B55-44A8-A67A-14D9DC82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CD623-50E9-4F65-8F71-D53EF497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9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B9EDE-860D-4830-A007-26F77EDE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AB885-03A1-49FD-9FAF-B7457ED4F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7E227-64B3-4AB3-9178-784F9D750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D5C27-79D1-46CA-85B9-9E6385151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01895-B7AE-4092-AD8E-B18DD944C0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735AE-7827-427D-9503-765DE95CC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FC8C6-34FE-4CFA-9525-81F7D169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28887A-F69E-44CF-BF39-2F91566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4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4246-33B4-4932-9F7C-F132D2BE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F3906-147E-42FF-8DE0-717B21BFF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71B98-E7D8-4372-B274-1BE791A53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1ABB2-FC4F-41BA-9BED-9BDDE25C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3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7FB809-0DBF-42CF-A06A-E9A944C80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5C76B-4A8B-4C6D-8962-0907618C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1C411-B8C8-4BC9-ACDC-7829B595C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3565-57EE-427A-B013-DD75B0A5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1570-A82E-464A-A00B-1C202BBB8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9B632-CCFD-4F1F-866C-C72926801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29D6E-86C3-40BA-89A0-100FE362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6571E-35D6-4830-980B-7C3F1150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009A18-3B8D-4937-B966-DDD88BAA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5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3D9A-4CFA-4E14-8052-2EEB2839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6A6669-AF60-4CF4-B1E7-33232256E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6D7C9-FF2C-40FC-B9DE-7A671B0AE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F46B2-D2C6-4443-B276-CADA1659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ACD31-294A-4592-A622-A9CAF0E0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CE9D9-21DF-484D-93F0-90F57952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632ABF-D516-4995-923C-08F05316E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A3968-8605-493C-AAA3-47309ABA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64BCE-8030-409E-9C1E-469528AE6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E61FC-5921-458E-BD80-C53A1B2C0821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39ECF-765E-414A-B0E2-7CE0BF570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B14D3-C3BF-4B58-B692-C421F3A0C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CDF58-A19D-4BF4-9802-A89117709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4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1.wdp"/><Relationship Id="rId11" Type="http://schemas.openxmlformats.org/officeDocument/2006/relationships/image" Target="../media/image1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F4E7-03D6-4448-973C-D1635CB45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174258"/>
            <a:ext cx="3312734" cy="1141851"/>
          </a:xfrm>
          <a:noFill/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cs typeface="Gautami" panose="020B0502040204020203" pitchFamily="34" charset="0"/>
              </a:rPr>
              <a:t>Anna Harvey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cs typeface="Gautami" panose="020B0502040204020203" pitchFamily="34" charset="0"/>
              </a:rPr>
              <a:t>DSC 680 – Spring 2021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  <a:cs typeface="Gautami" panose="020B0502040204020203" pitchFamily="34" charset="0"/>
              </a:rPr>
              <a:t>Bellevue University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A92257-3685-436C-BED0-D2F44D396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1675626"/>
            <a:ext cx="5782716" cy="3030123"/>
          </a:xfrm>
          <a:noFill/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080808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Credit Card Application Risk Assessment and Prediction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D5B198-A9EC-4AD7-9D9D-F8FF24D57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2CA8E7-821A-4143-A9C1-6F6F768D8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53" y="301275"/>
            <a:ext cx="2964608" cy="113573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Regression Models</a:t>
            </a:r>
            <a:b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200" i="1" dirty="0">
                <a:latin typeface="Gill Sans MT" panose="020B0502020104020203" pitchFamily="34" charset="0"/>
                <a:cs typeface="Aharoni" panose="02010803020104030203" pitchFamily="2" charset="-79"/>
              </a:rPr>
              <a:t>with </a:t>
            </a:r>
            <a:r>
              <a:rPr lang="en-US" sz="2200" i="1" dirty="0" err="1">
                <a:latin typeface="Gill Sans MT" panose="020B0502020104020203" pitchFamily="34" charset="0"/>
                <a:cs typeface="Aharoni" panose="02010803020104030203" pitchFamily="2" charset="-79"/>
              </a:rPr>
              <a:t>PyCaret</a:t>
            </a:r>
            <a:endParaRPr lang="en-US" sz="3600" i="1" dirty="0">
              <a:latin typeface="Gill Sans MT" panose="020B0502020104020203" pitchFamily="34" charset="0"/>
              <a:cs typeface="Aharoni" panose="02010803020104030203" pitchFamily="2" charset="-79"/>
            </a:endParaRPr>
          </a:p>
        </p:txBody>
      </p:sp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818DFC41-F304-4B25-B871-E8037FA451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24" b="66471" l="4273" r="93182">
                        <a14:foregroundMark x1="6909" y1="43471" x2="32591" y2="44412"/>
                        <a14:foregroundMark x1="17500" y1="40941" x2="27364" y2="39706"/>
                        <a14:foregroundMark x1="27364" y1="39706" x2="30455" y2="40353"/>
                        <a14:foregroundMark x1="23773" y1="24647" x2="52591" y2="12059"/>
                        <a14:foregroundMark x1="52591" y1="12059" x2="62591" y2="15706"/>
                        <a14:foregroundMark x1="62591" y1="15706" x2="73636" y2="14176"/>
                        <a14:foregroundMark x1="73636" y1="14176" x2="82455" y2="21353"/>
                        <a14:foregroundMark x1="82455" y1="21353" x2="87727" y2="30882"/>
                        <a14:foregroundMark x1="87727" y1="30882" x2="88955" y2="49176"/>
                        <a14:foregroundMark x1="88955" y1="49176" x2="84455" y2="65412"/>
                        <a14:foregroundMark x1="84455" y1="65412" x2="74500" y2="69294"/>
                        <a14:foregroundMark x1="74500" y1="69294" x2="40909" y2="68176"/>
                        <a14:foregroundMark x1="40909" y1="68176" x2="31909" y2="59176"/>
                        <a14:foregroundMark x1="31909" y1="59176" x2="19545" y2="53706"/>
                        <a14:foregroundMark x1="19545" y1="53706" x2="27955" y2="25471"/>
                        <a14:foregroundMark x1="27955" y1="25471" x2="42636" y2="33706"/>
                        <a14:foregroundMark x1="42636" y1="33706" x2="44636" y2="43882"/>
                        <a14:foregroundMark x1="44636" y1="43882" x2="77136" y2="63118"/>
                        <a14:foregroundMark x1="77136" y1="63118" x2="75682" y2="29765"/>
                        <a14:foregroundMark x1="75682" y1="29765" x2="67500" y2="20235"/>
                        <a14:foregroundMark x1="67500" y1="20235" x2="65091" y2="19412"/>
                        <a14:foregroundMark x1="30909" y1="16294" x2="8136" y2="36824"/>
                        <a14:foregroundMark x1="8136" y1="36824" x2="17136" y2="44412"/>
                        <a14:foregroundMark x1="17136" y1="44412" x2="20773" y2="43882"/>
                        <a14:foregroundMark x1="32136" y1="14824" x2="18318" y2="24588"/>
                        <a14:foregroundMark x1="18318" y1="24588" x2="22636" y2="33353"/>
                        <a14:foregroundMark x1="16545" y1="39765" x2="4591" y2="46294"/>
                        <a14:foregroundMark x1="4591" y1="46294" x2="14500" y2="51647"/>
                        <a14:foregroundMark x1="14500" y1="51647" x2="32909" y2="43176"/>
                        <a14:foregroundMark x1="32909" y1="43176" x2="21227" y2="35824"/>
                        <a14:foregroundMark x1="21227" y1="35824" x2="14773" y2="36294"/>
                        <a14:foregroundMark x1="73591" y1="34000" x2="58864" y2="33765"/>
                        <a14:foregroundMark x1="58864" y1="33765" x2="65227" y2="42471"/>
                        <a14:foregroundMark x1="65227" y1="42471" x2="77273" y2="34176"/>
                        <a14:foregroundMark x1="77909" y1="10882" x2="60545" y2="4824"/>
                        <a14:foregroundMark x1="60545" y1="4824" x2="51409" y2="9471"/>
                        <a14:foregroundMark x1="51409" y1="9471" x2="56455" y2="17412"/>
                        <a14:foregroundMark x1="56455" y1="17412" x2="72364" y2="14118"/>
                        <a14:foregroundMark x1="72364" y1="14118" x2="77636" y2="6235"/>
                        <a14:foregroundMark x1="77636" y1="6235" x2="77409" y2="5000"/>
                        <a14:foregroundMark x1="65364" y1="8941" x2="58773" y2="3941"/>
                        <a14:foregroundMark x1="58773" y1="3941" x2="45455" y2="5471"/>
                        <a14:foregroundMark x1="45455" y1="5471" x2="49227" y2="15706"/>
                        <a14:foregroundMark x1="49227" y1="15706" x2="60682" y2="13941"/>
                        <a14:foregroundMark x1="60682" y1="13941" x2="61045" y2="12882"/>
                        <a14:foregroundMark x1="73227" y1="24529" x2="65091" y2="20000"/>
                        <a14:foregroundMark x1="65091" y1="20000" x2="40636" y2="19882"/>
                        <a14:foregroundMark x1="40636" y1="19882" x2="52364" y2="37647"/>
                        <a14:foregroundMark x1="52364" y1="37647" x2="75455" y2="32353"/>
                        <a14:foregroundMark x1="75455" y1="32353" x2="76364" y2="22529"/>
                        <a14:foregroundMark x1="69909" y1="17941" x2="85409" y2="4941"/>
                        <a14:foregroundMark x1="85409" y1="4941" x2="98364" y2="33000"/>
                        <a14:foregroundMark x1="98364" y1="33000" x2="92364" y2="61647"/>
                        <a14:foregroundMark x1="92364" y1="61647" x2="86409" y2="67176"/>
                        <a14:foregroundMark x1="86409" y1="67176" x2="78636" y2="69118"/>
                        <a14:foregroundMark x1="78636" y1="69118" x2="68545" y2="67647"/>
                        <a14:foregroundMark x1="68545" y1="67647" x2="58182" y2="70118"/>
                        <a14:foregroundMark x1="58182" y1="70118" x2="33227" y2="66471"/>
                        <a14:foregroundMark x1="33227" y1="66471" x2="31864" y2="53765"/>
                        <a14:foregroundMark x1="31864" y1="53765" x2="73455" y2="16118"/>
                        <a14:foregroundMark x1="88909" y1="10588" x2="74955" y2="27941"/>
                        <a14:foregroundMark x1="74955" y1="27941" x2="79091" y2="53588"/>
                        <a14:foregroundMark x1="79091" y1="53588" x2="84045" y2="63000"/>
                        <a14:foregroundMark x1="84045" y1="63000" x2="92045" y2="54647"/>
                        <a14:foregroundMark x1="92045" y1="54647" x2="93227" y2="48765"/>
                        <a14:foregroundMark x1="66000" y1="6294" x2="52955" y2="7294"/>
                        <a14:foregroundMark x1="52955" y1="7294" x2="66045" y2="8235"/>
                        <a14:foregroundMark x1="66045" y1="8235" x2="67636" y2="7765"/>
                        <a14:foregroundMark x1="51909" y1="49412" x2="42955" y2="49882"/>
                        <a14:foregroundMark x1="42955" y1="49882" x2="35091" y2="54588"/>
                        <a14:foregroundMark x1="35091" y1="54588" x2="56409" y2="54294"/>
                        <a14:foregroundMark x1="56409" y1="54294" x2="52773" y2="45765"/>
                        <a14:foregroundMark x1="52773" y1="45765" x2="44818" y2="43353"/>
                        <a14:foregroundMark x1="7182" y1="43706" x2="6682" y2="45471"/>
                        <a14:foregroundMark x1="9091" y1="42353" x2="7045" y2="47647"/>
                        <a14:foregroundMark x1="12136" y1="41529" x2="1273" y2="43529"/>
                        <a14:foregroundMark x1="1273" y1="43529" x2="4273" y2="59176"/>
                        <a14:foregroundMark x1="4273" y1="59176" x2="8455" y2="61235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2" t="5546" r="10509" b="31259"/>
          <a:stretch/>
        </p:blipFill>
        <p:spPr>
          <a:xfrm>
            <a:off x="1176434" y="185730"/>
            <a:ext cx="5576951" cy="323250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EA2FFA24-9F59-4E23-991B-BB5241B518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76" t="6395" r="9959" b="32245"/>
          <a:stretch/>
        </p:blipFill>
        <p:spPr>
          <a:xfrm>
            <a:off x="1275755" y="3639441"/>
            <a:ext cx="5478559" cy="3079082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A21BC6DF-0707-4CD7-8E5E-A214082638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7" t="5986" r="4197" b="34422"/>
          <a:stretch/>
        </p:blipFill>
        <p:spPr>
          <a:xfrm>
            <a:off x="6664318" y="1861185"/>
            <a:ext cx="5343050" cy="307908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8785F2-56FD-4972-B01F-301B381D036D}"/>
              </a:ext>
            </a:extLst>
          </p:cNvPr>
          <p:cNvCxnSpPr/>
          <p:nvPr/>
        </p:nvCxnSpPr>
        <p:spPr>
          <a:xfrm>
            <a:off x="2214694" y="1342239"/>
            <a:ext cx="7298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614FA6E-9279-4587-81E3-A4DDE6A86518}"/>
              </a:ext>
            </a:extLst>
          </p:cNvPr>
          <p:cNvCxnSpPr/>
          <p:nvPr/>
        </p:nvCxnSpPr>
        <p:spPr>
          <a:xfrm>
            <a:off x="2291593" y="5697524"/>
            <a:ext cx="7298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B28C06-DD91-4A7B-A32E-281E186AD4B9}"/>
              </a:ext>
            </a:extLst>
          </p:cNvPr>
          <p:cNvCxnSpPr/>
          <p:nvPr/>
        </p:nvCxnSpPr>
        <p:spPr>
          <a:xfrm>
            <a:off x="7937384" y="3088548"/>
            <a:ext cx="72984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B9801A-6533-46CE-8D18-04E7CB2F94AF}"/>
              </a:ext>
            </a:extLst>
          </p:cNvPr>
          <p:cNvCxnSpPr>
            <a:cxnSpLocks/>
          </p:cNvCxnSpPr>
          <p:nvPr/>
        </p:nvCxnSpPr>
        <p:spPr>
          <a:xfrm>
            <a:off x="1644242" y="1861185"/>
            <a:ext cx="1300294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159046-29B1-44C7-93DB-6D6A12921BD2}"/>
              </a:ext>
            </a:extLst>
          </p:cNvPr>
          <p:cNvCxnSpPr>
            <a:cxnSpLocks/>
          </p:cNvCxnSpPr>
          <p:nvPr/>
        </p:nvCxnSpPr>
        <p:spPr>
          <a:xfrm>
            <a:off x="1721141" y="4656117"/>
            <a:ext cx="1300294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C1BF29-A511-4018-B053-79056B78D389}"/>
              </a:ext>
            </a:extLst>
          </p:cNvPr>
          <p:cNvCxnSpPr>
            <a:cxnSpLocks/>
          </p:cNvCxnSpPr>
          <p:nvPr/>
        </p:nvCxnSpPr>
        <p:spPr>
          <a:xfrm>
            <a:off x="7550092" y="2911207"/>
            <a:ext cx="1117134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79D90D-053B-480D-9C46-94E5273854EC}"/>
              </a:ext>
            </a:extLst>
          </p:cNvPr>
          <p:cNvCxnSpPr>
            <a:cxnSpLocks/>
          </p:cNvCxnSpPr>
          <p:nvPr/>
        </p:nvCxnSpPr>
        <p:spPr>
          <a:xfrm>
            <a:off x="2030136" y="2055530"/>
            <a:ext cx="914400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7B7C177-2807-4F60-ACE6-C2B05F3EB5C6}"/>
              </a:ext>
            </a:extLst>
          </p:cNvPr>
          <p:cNvCxnSpPr>
            <a:cxnSpLocks/>
          </p:cNvCxnSpPr>
          <p:nvPr/>
        </p:nvCxnSpPr>
        <p:spPr>
          <a:xfrm>
            <a:off x="2107035" y="5865530"/>
            <a:ext cx="914400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1EBA3C-27E5-46CE-AAED-E57915093833}"/>
              </a:ext>
            </a:extLst>
          </p:cNvPr>
          <p:cNvCxnSpPr>
            <a:cxnSpLocks/>
          </p:cNvCxnSpPr>
          <p:nvPr/>
        </p:nvCxnSpPr>
        <p:spPr>
          <a:xfrm>
            <a:off x="7752826" y="4313566"/>
            <a:ext cx="914400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DBE8221-118C-48B1-B99F-BC833D2E49C6}"/>
              </a:ext>
            </a:extLst>
          </p:cNvPr>
          <p:cNvSpPr txBox="1"/>
          <p:nvPr/>
        </p:nvSpPr>
        <p:spPr>
          <a:xfrm>
            <a:off x="7752826" y="453644"/>
            <a:ext cx="3334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1">
                    <a:lumMod val="50000"/>
                  </a:schemeClr>
                </a:solidFill>
                <a:latin typeface="Gill Sans MT" panose="020B0502020104020203" pitchFamily="34" charset="0"/>
              </a:rPr>
              <a:t>Top 10 features for each model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DAA126-DE96-4785-A8DD-6ABD6444B5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1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5B9754A-A44D-48AF-A7E6-989F6D489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253" y="301275"/>
            <a:ext cx="2964608" cy="113573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Regression Models</a:t>
            </a:r>
            <a:b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200" i="1" dirty="0">
                <a:latin typeface="Gill Sans MT" panose="020B0502020104020203" pitchFamily="34" charset="0"/>
                <a:cs typeface="Aharoni" panose="02010803020104030203" pitchFamily="2" charset="-79"/>
              </a:rPr>
              <a:t>with </a:t>
            </a:r>
            <a:r>
              <a:rPr lang="en-US" sz="2200" i="1" dirty="0" err="1">
                <a:latin typeface="Gill Sans MT" panose="020B0502020104020203" pitchFamily="34" charset="0"/>
                <a:cs typeface="Aharoni" panose="02010803020104030203" pitchFamily="2" charset="-79"/>
              </a:rPr>
              <a:t>PyCaret</a:t>
            </a:r>
            <a:endParaRPr lang="en-US" sz="3600" i="1" dirty="0">
              <a:latin typeface="Gill Sans MT" panose="020B0502020104020203" pitchFamily="34" charset="0"/>
              <a:cs typeface="Aharoni" panose="02010803020104030203" pitchFamily="2" charset="-79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16F2D4-DE00-4631-99E0-7959BA9F8A92}"/>
              </a:ext>
            </a:extLst>
          </p:cNvPr>
          <p:cNvGrpSpPr/>
          <p:nvPr/>
        </p:nvGrpSpPr>
        <p:grpSpPr>
          <a:xfrm>
            <a:off x="2770051" y="983999"/>
            <a:ext cx="7238015" cy="2917417"/>
            <a:chOff x="3088832" y="2174032"/>
            <a:chExt cx="5712645" cy="206295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1F2875-8BC2-4AA5-8BB9-E239715C1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930" b="64219"/>
            <a:stretch/>
          </p:blipFill>
          <p:spPr>
            <a:xfrm>
              <a:off x="3390522" y="2174032"/>
              <a:ext cx="5410955" cy="68064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0489A20-0279-4A3E-A56C-C9163F209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13" t="51878" r="-513" b="33098"/>
            <a:stretch/>
          </p:blipFill>
          <p:spPr>
            <a:xfrm>
              <a:off x="3341861" y="2899053"/>
              <a:ext cx="5410955" cy="6068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C1947D5-045A-47CC-B634-45AA491C5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2999"/>
            <a:stretch/>
          </p:blipFill>
          <p:spPr>
            <a:xfrm>
              <a:off x="3088832" y="3550271"/>
              <a:ext cx="5410955" cy="686712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0145B4E-25B0-4D1F-A607-8A3631718405}"/>
              </a:ext>
            </a:extLst>
          </p:cNvPr>
          <p:cNvSpPr txBox="1"/>
          <p:nvPr/>
        </p:nvSpPr>
        <p:spPr>
          <a:xfrm>
            <a:off x="1995404" y="4533069"/>
            <a:ext cx="7695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Gill Sans MT" panose="020B0502020104020203" pitchFamily="34" charset="0"/>
              </a:rPr>
              <a:t>Low R2 scores can occur in datasets trying to predict human behavior.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5D8A63-A51E-4AC7-AF43-B42B2677C04C}"/>
              </a:ext>
            </a:extLst>
          </p:cNvPr>
          <p:cNvCxnSpPr/>
          <p:nvPr/>
        </p:nvCxnSpPr>
        <p:spPr>
          <a:xfrm>
            <a:off x="2478279" y="5628141"/>
            <a:ext cx="6905002" cy="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E41732-851C-4E6E-91A4-52F509C3D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091212-B464-4B62-A5EB-4159C1F6ED3E}"/>
              </a:ext>
            </a:extLst>
          </p:cNvPr>
          <p:cNvSpPr/>
          <p:nvPr/>
        </p:nvSpPr>
        <p:spPr>
          <a:xfrm>
            <a:off x="493295" y="1840832"/>
            <a:ext cx="3814010" cy="30078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9" name="TextBox 1">
            <a:extLst>
              <a:ext uri="{FF2B5EF4-FFF2-40B4-BE49-F238E27FC236}">
                <a16:creationId xmlns:a16="http://schemas.microsoft.com/office/drawing/2014/main" id="{DDA001AA-A953-4EF9-AD23-14A73A2B5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38238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637E1F45-AF3D-42D1-BAAE-1FF758417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14" y="1309105"/>
            <a:ext cx="4466885" cy="388571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Conclusions </a:t>
            </a:r>
            <a:br>
              <a: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br>
              <a: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Investigations</a:t>
            </a:r>
            <a:endParaRPr lang="en-US" sz="4000" i="1" dirty="0">
              <a:solidFill>
                <a:schemeClr val="bg1"/>
              </a:solidFill>
              <a:latin typeface="Gill Sans MT" panose="020B0502020104020203" pitchFamily="34" charset="0"/>
              <a:cs typeface="Aharoni" panose="02010803020104030203" pitchFamily="2" charset="-79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9691E7-2C53-4B70-B235-438E7A44E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le of credit cards">
            <a:extLst>
              <a:ext uri="{FF2B5EF4-FFF2-40B4-BE49-F238E27FC236}">
                <a16:creationId xmlns:a16="http://schemas.microsoft.com/office/drawing/2014/main" id="{7687905F-BA11-44E3-8EFE-EBC385CC3A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5F844-9ABD-41AE-97FE-DA9A7C75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975312"/>
            <a:ext cx="6891186" cy="1135737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Aharoni" panose="02010803020104030203" pitchFamily="2" charset="-79"/>
                <a:cs typeface="Aharoni" panose="02010803020104030203" pitchFamily="2" charset="-79"/>
              </a:rPr>
              <a:t>Credit Card Defaults</a:t>
            </a:r>
            <a:br>
              <a:rPr lang="en-US" sz="3600" dirty="0"/>
            </a:br>
            <a:endParaRPr lang="en-US" sz="3600" i="1" dirty="0">
              <a:latin typeface="Abadi" panose="020B0604020202020204" pitchFamily="34" charset="0"/>
            </a:endParaRPr>
          </a:p>
        </p:txBody>
      </p:sp>
      <p:sp>
        <p:nvSpPr>
          <p:cNvPr id="50" name="Content Placeholder 23">
            <a:extLst>
              <a:ext uri="{FF2B5EF4-FFF2-40B4-BE49-F238E27FC236}">
                <a16:creationId xmlns:a16="http://schemas.microsoft.com/office/drawing/2014/main" id="{A7EB55AE-D68A-4640-A4E0-13C575D4A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705" y="2025573"/>
            <a:ext cx="6242525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Gill Sans MT" panose="020B0502020104020203" pitchFamily="34" charset="0"/>
              </a:rPr>
              <a:t>Knowing if a customer is likely to default on a credit card benefits both the credit card companies and customers.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AC57F9-8C8F-43BE-9248-FD31BDF024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0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4136A-1D81-4DA9-90B7-FEA07A20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4989890" cy="5413248"/>
          </a:xfrm>
        </p:spPr>
        <p:txBody>
          <a:bodyPr>
            <a:normAutofit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Credit card default prediction</a:t>
            </a:r>
            <a:b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dirty="0">
                <a:latin typeface="Gill Sans MT" panose="020B0502020104020203" pitchFamily="34" charset="0"/>
              </a:rPr>
              <a:t>Credit card score cards and applications provide variables to assess potential risk.</a:t>
            </a:r>
            <a:br>
              <a:rPr lang="en-US" sz="3600" dirty="0">
                <a:latin typeface="Gill Sans MT" panose="020B0502020104020203" pitchFamily="34" charset="0"/>
              </a:rPr>
            </a:b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859C8680-49A8-49D6-A705-2EC4751158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249917"/>
              </p:ext>
            </p:extLst>
          </p:nvPr>
        </p:nvGraphicFramePr>
        <p:xfrm>
          <a:off x="6275838" y="1238759"/>
          <a:ext cx="4400939" cy="4796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2645C17-D555-49BA-94E1-CF0ACCBEC34E}"/>
              </a:ext>
            </a:extLst>
          </p:cNvPr>
          <p:cNvSpPr txBox="1"/>
          <p:nvPr/>
        </p:nvSpPr>
        <p:spPr>
          <a:xfrm>
            <a:off x="6931388" y="860741"/>
            <a:ext cx="315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ill Sans MT" panose="020B0502020104020203" pitchFamily="34" charset="0"/>
              </a:rPr>
              <a:t>Variables can include: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DA88FC-B118-4DDB-A231-0B5711B36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A4A517-0D07-46CA-8221-81716698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latin typeface="Aharoni" panose="02010803020104030203" pitchFamily="2" charset="-79"/>
                <a:cs typeface="Aharoni" panose="02010803020104030203" pitchFamily="2" charset="-79"/>
              </a:rPr>
              <a:t>Utilizing machine learning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5885436-985D-49E1-B769-EA514B0D5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0"/>
              </a:rPr>
              <a:t>Using a binary target variable to indicate whether a customer has defaulted or is at high risk for default provides the opportunity to use regression techniques to predict future defaults.</a:t>
            </a:r>
          </a:p>
        </p:txBody>
      </p:sp>
      <p:pic>
        <p:nvPicPr>
          <p:cNvPr id="19" name="Picture 18" descr="Blue push pin surrounded by circle of red push pins">
            <a:extLst>
              <a:ext uri="{FF2B5EF4-FFF2-40B4-BE49-F238E27FC236}">
                <a16:creationId xmlns:a16="http://schemas.microsoft.com/office/drawing/2014/main" id="{D8BF4364-6371-41E3-B3F4-0E3E19C81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20" y="1876917"/>
            <a:ext cx="6253212" cy="4174019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A6B559C-27AA-4F65-8FC0-664103BE9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EC010-A112-4D45-B486-BA9CAB12F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Data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9226636-428F-40DC-9275-9B1B57ABB0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8822441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AD23FC-CC46-4E66-B3CB-57A6420739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1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1F382951-38A6-42BB-AD40-2DA06A01E9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4683386"/>
              </p:ext>
            </p:extLst>
          </p:nvPr>
        </p:nvGraphicFramePr>
        <p:xfrm>
          <a:off x="643467" y="1232009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1F936C-2C2A-45D7-A87B-F871803C24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0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4136A-1D81-4DA9-90B7-FEA07A20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155" y="2375947"/>
            <a:ext cx="4427239" cy="759139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Variable distributions</a:t>
            </a:r>
            <a:b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sz="3600" dirty="0">
                <a:latin typeface="Gill Sans MT" panose="020B0502020104020203" pitchFamily="34" charset="0"/>
              </a:rPr>
            </a:b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9C30B22-B8A5-49A3-9624-5D3ABE088F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t="11111" r="9959" b="14861"/>
          <a:stretch/>
        </p:blipFill>
        <p:spPr>
          <a:xfrm>
            <a:off x="4303507" y="790004"/>
            <a:ext cx="7363639" cy="507682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065D2E-DA01-4375-8301-0B2D3747F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7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3F273-28EE-4A47-B386-C58C0918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391482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Target Variable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E11B-7FE9-4FE1-8295-524375CA2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349" y="2442708"/>
            <a:ext cx="5452532" cy="1370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0"/>
              </a:rPr>
              <a:t>A feature was created for the common customers between the two datasets based off the following variables: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44DF6BB-66D5-471A-B373-01D893F2D3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535235"/>
              </p:ext>
            </p:extLst>
          </p:nvPr>
        </p:nvGraphicFramePr>
        <p:xfrm>
          <a:off x="5979389" y="1139107"/>
          <a:ext cx="5229461" cy="4782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C1E73F-D814-4398-9EA2-5AAA65A69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9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FDE65-5832-47FA-BCF0-56F924225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5506" y="713127"/>
            <a:ext cx="7651102" cy="571690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15D7C71-620E-49BF-B361-8B2B5DB7B71D}"/>
              </a:ext>
            </a:extLst>
          </p:cNvPr>
          <p:cNvSpPr txBox="1">
            <a:spLocks/>
          </p:cNvSpPr>
          <p:nvPr/>
        </p:nvSpPr>
        <p:spPr>
          <a:xfrm>
            <a:off x="167826" y="1480838"/>
            <a:ext cx="2964608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Regression Models</a:t>
            </a:r>
            <a:b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200" i="1" dirty="0">
                <a:latin typeface="Gill Sans MT" panose="020B0502020104020203" pitchFamily="34" charset="0"/>
                <a:cs typeface="Aharoni" panose="02010803020104030203" pitchFamily="2" charset="-79"/>
              </a:rPr>
              <a:t>with </a:t>
            </a:r>
            <a:r>
              <a:rPr lang="en-US" sz="2200" i="1" dirty="0" err="1">
                <a:latin typeface="Gill Sans MT" panose="020B0502020104020203" pitchFamily="34" charset="0"/>
                <a:cs typeface="Aharoni" panose="02010803020104030203" pitchFamily="2" charset="-79"/>
              </a:rPr>
              <a:t>PyCaret</a:t>
            </a:r>
            <a:endParaRPr lang="en-US" sz="3600" i="1" dirty="0">
              <a:latin typeface="Gill Sans MT" panose="020B0502020104020203" pitchFamily="34" charset="0"/>
              <a:cs typeface="Aharoni" panose="02010803020104030203" pitchFamily="2" charset="-79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46F414-8C82-4D6D-99C3-C51CDB6FA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4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323</Words>
  <Application>Microsoft Office PowerPoint</Application>
  <PresentationFormat>Widescreen</PresentationFormat>
  <Paragraphs>58</Paragraphs>
  <Slides>12</Slides>
  <Notes>11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Abadi</vt:lpstr>
      <vt:lpstr>Aharoni</vt:lpstr>
      <vt:lpstr>Arial</vt:lpstr>
      <vt:lpstr>Calibri</vt:lpstr>
      <vt:lpstr>Calibri Light</vt:lpstr>
      <vt:lpstr>Gill Sans MT</vt:lpstr>
      <vt:lpstr>Office Theme</vt:lpstr>
      <vt:lpstr>Credit Card Application Risk Assessment and Prediction</vt:lpstr>
      <vt:lpstr>Credit Card Defaults </vt:lpstr>
      <vt:lpstr>Credit card default prediction Credit card score cards and applications provide variables to assess potential risk. </vt:lpstr>
      <vt:lpstr>Utilizing machine learning</vt:lpstr>
      <vt:lpstr>Data</vt:lpstr>
      <vt:lpstr>PowerPoint Presentation</vt:lpstr>
      <vt:lpstr>Variable distributions  </vt:lpstr>
      <vt:lpstr>Target Variable Creation</vt:lpstr>
      <vt:lpstr>PowerPoint Presentation</vt:lpstr>
      <vt:lpstr>Regression Models with PyCaret</vt:lpstr>
      <vt:lpstr>Regression Models with PyCaret</vt:lpstr>
      <vt:lpstr>Conclusions  and  Future Investigations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Harvey</dc:creator>
  <cp:lastModifiedBy>Anna Harvey</cp:lastModifiedBy>
  <cp:revision>35</cp:revision>
  <dcterms:created xsi:type="dcterms:W3CDTF">2021-06-03T19:51:46Z</dcterms:created>
  <dcterms:modified xsi:type="dcterms:W3CDTF">2021-06-05T00:33:57Z</dcterms:modified>
</cp:coreProperties>
</file>